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aleway"/>
      <p:regular r:id="rId24"/>
      <p:bold r:id="rId25"/>
      <p:italic r:id="rId26"/>
      <p:boldItalic r:id="rId27"/>
    </p:embeddedFont>
    <p:embeddedFont>
      <p:font typeface="Proxima Nova"/>
      <p:regular r:id="rId28"/>
      <p:bold r:id="rId29"/>
      <p:italic r:id="rId30"/>
      <p:boldItalic r:id="rId31"/>
    </p:embeddedFon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roximaNova-regular.fntdata"/><Relationship Id="rId27"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sz="1400">
              <a:latin typeface="Roboto"/>
              <a:ea typeface="Roboto"/>
              <a:cs typeface="Roboto"/>
              <a:sym typeface="Roboto"/>
            </a:endParaRP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Not easy to pick today’s topic - especially with badgr’s integration with Canvas to promote digital badging, how quizlet integration can improve students’ prep for assessments, and flipgrid’s integration in a canvas discussion thread makes for a really engaging icebreaker, and then google’s science journal, orginally their accesability team, turns your phone to a BYOD - science station, where you can conduct experiments.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Bringing back to slides because with out a foundation in pedagogy and focusing on what faculty are using most on a daily basis, we aren’t using our time to our benefit. I do love the glitz and the glam, I build edtech tools on thursday nights with colleagues, but my background is firmly rooted in classroom instruction.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rgbClr val="9FC5E8"/>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rgbClr val="CFE2F3"/>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wrap="square"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rgbClr val="CFE2F3"/>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rgbClr val="CFE2F3"/>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rgbClr val="CFE2F3"/>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5944525" y="75"/>
            <a:ext cx="31995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rgbClr val="CFE2F3"/>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5944525" y="724200"/>
            <a:ext cx="31305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ct val="100000"/>
              <a:buFont typeface="Proxima Nova"/>
              <a:buChar char="●"/>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oit.colorado.edu/services/messaging-collaboration/gsuite/accessibility/slides" TargetMode="External"/><Relationship Id="rId4" Type="http://schemas.openxmlformats.org/officeDocument/2006/relationships/hyperlink" Target="https://community.canvaslms.com/docs/DOC-646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taragilboa.com" TargetMode="External"/><Relationship Id="rId4" Type="http://schemas.openxmlformats.org/officeDocument/2006/relationships/hyperlink" Target="http://www.bolderlearning.design" TargetMode="External"/><Relationship Id="rId5" Type="http://schemas.openxmlformats.org/officeDocument/2006/relationships/image" Target="../media/image12.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jpg"/><Relationship Id="rId11" Type="http://schemas.openxmlformats.org/officeDocument/2006/relationships/image" Target="../media/image7.png"/><Relationship Id="rId10" Type="http://schemas.openxmlformats.org/officeDocument/2006/relationships/image" Target="../media/image6.png"/><Relationship Id="rId12"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0.jp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Shape 59" title="Image reads: Educator, Learning Experience Designer, Artist, Community Leader"/>
          <p:cNvPicPr preferRelativeResize="0"/>
          <p:nvPr/>
        </p:nvPicPr>
        <p:blipFill>
          <a:blip r:embed="rId3">
            <a:alphaModFix/>
          </a:blip>
          <a:stretch>
            <a:fillRect/>
          </a:stretch>
        </p:blipFill>
        <p:spPr>
          <a:xfrm>
            <a:off x="0" y="0"/>
            <a:ext cx="9143998" cy="5143501"/>
          </a:xfrm>
          <a:prstGeom prst="rect">
            <a:avLst/>
          </a:prstGeom>
          <a:noFill/>
          <a:ln>
            <a:noFill/>
          </a:ln>
        </p:spPr>
      </p:pic>
      <p:sp>
        <p:nvSpPr>
          <p:cNvPr id="60" name="Shape 60" title="&quot;Tara Gilboa&quot;"/>
          <p:cNvSpPr txBox="1"/>
          <p:nvPr>
            <p:ph idx="4294967295" type="subTitle"/>
          </p:nvPr>
        </p:nvSpPr>
        <p:spPr>
          <a:xfrm>
            <a:off x="3336025" y="4017675"/>
            <a:ext cx="2881500" cy="630000"/>
          </a:xfrm>
          <a:prstGeom prst="rect">
            <a:avLst/>
          </a:prstGeom>
        </p:spPr>
        <p:txBody>
          <a:bodyPr anchorCtr="0" anchor="t" bIns="91425" lIns="91425" rIns="91425" wrap="square" tIns="91425">
            <a:noAutofit/>
          </a:bodyPr>
          <a:lstStyle/>
          <a:p>
            <a:pPr lvl="0" rtl="0">
              <a:spcBef>
                <a:spcPts val="0"/>
              </a:spcBef>
              <a:buNone/>
            </a:pPr>
            <a:r>
              <a:rPr b="1" lang="en" sz="3600">
                <a:solidFill>
                  <a:srgbClr val="FFFFFF"/>
                </a:solidFill>
                <a:highlight>
                  <a:srgbClr val="434343"/>
                </a:highlight>
                <a:latin typeface="Raleway"/>
                <a:ea typeface="Raleway"/>
                <a:cs typeface="Raleway"/>
                <a:sym typeface="Raleway"/>
              </a:rPr>
              <a:t>Tara Gilboa</a:t>
            </a:r>
          </a:p>
        </p:txBody>
      </p:sp>
      <p:sp>
        <p:nvSpPr>
          <p:cNvPr id="61" name="Shape 61" title="&quot;Tara Gilboa&quot;"/>
          <p:cNvSpPr txBox="1"/>
          <p:nvPr>
            <p:ph idx="4294967295" type="subTitle"/>
          </p:nvPr>
        </p:nvSpPr>
        <p:spPr>
          <a:xfrm>
            <a:off x="2537200" y="640463"/>
            <a:ext cx="8123100" cy="630000"/>
          </a:xfrm>
          <a:prstGeom prst="rect">
            <a:avLst/>
          </a:prstGeom>
        </p:spPr>
        <p:txBody>
          <a:bodyPr anchorCtr="0" anchor="t" bIns="91425" lIns="91425" rIns="91425" wrap="square" tIns="91425">
            <a:noAutofit/>
          </a:bodyPr>
          <a:lstStyle/>
          <a:p>
            <a:pPr lvl="0" rtl="0">
              <a:spcBef>
                <a:spcPts val="0"/>
              </a:spcBef>
              <a:buNone/>
            </a:pPr>
            <a:r>
              <a:rPr b="1" i="1" lang="en" sz="4800">
                <a:solidFill>
                  <a:srgbClr val="FFFFFF"/>
                </a:solidFill>
                <a:highlight>
                  <a:srgbClr val="434343"/>
                </a:highlight>
                <a:latin typeface="Raleway"/>
                <a:ea typeface="Raleway"/>
                <a:cs typeface="Raleway"/>
                <a:sym typeface="Raleway"/>
              </a:rPr>
              <a:t>Pedagogy First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title="Benefit to Students Title"/>
          <p:cNvSpPr txBox="1"/>
          <p:nvPr>
            <p:ph type="title"/>
          </p:nvPr>
        </p:nvSpPr>
        <p:spPr>
          <a:xfrm>
            <a:off x="311700" y="418775"/>
            <a:ext cx="8520600" cy="5727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 sz="1800">
                <a:solidFill>
                  <a:schemeClr val="accent3"/>
                </a:solidFill>
              </a:rPr>
              <a:t>Benefits to Students:</a:t>
            </a:r>
          </a:p>
        </p:txBody>
      </p:sp>
      <p:sp>
        <p:nvSpPr>
          <p:cNvPr descr="Gets students learning the moment class time begins. Reduces wait time if instructor is organizing. Helps students take ownership of their own learning. Let’s students personalize how they start learning in class everyday. Give students repetitive practice to write down their thoughts in your discipline. Helps students settle in from their hectic days and prepare to be present " id="143" name="Shape 143" title="List of Benefits to Students #1"/>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317500" lvl="0" marL="457200" rtl="0">
              <a:spcBef>
                <a:spcPts val="0"/>
              </a:spcBef>
              <a:spcAft>
                <a:spcPts val="0"/>
              </a:spcAft>
              <a:buSzPct val="100000"/>
            </a:pPr>
            <a:r>
              <a:rPr lang="en"/>
              <a:t>Gets students learning the moment class time begins. Reduces wait time if instructor is organizing.</a:t>
            </a:r>
          </a:p>
          <a:p>
            <a:pPr indent="-317500" lvl="0" marL="457200" rtl="0">
              <a:spcBef>
                <a:spcPts val="0"/>
              </a:spcBef>
              <a:spcAft>
                <a:spcPts val="0"/>
              </a:spcAft>
              <a:buSzPct val="100000"/>
            </a:pPr>
            <a:r>
              <a:rPr lang="en"/>
              <a:t>Helps students take ownership of their own learning.</a:t>
            </a:r>
          </a:p>
          <a:p>
            <a:pPr indent="-317500" lvl="0" marL="457200" rtl="0">
              <a:spcBef>
                <a:spcPts val="0"/>
              </a:spcBef>
              <a:spcAft>
                <a:spcPts val="0"/>
              </a:spcAft>
              <a:buSzPct val="100000"/>
            </a:pPr>
            <a:r>
              <a:rPr lang="en"/>
              <a:t>Let’s students personalize how they start learning in class everyday.</a:t>
            </a:r>
          </a:p>
          <a:p>
            <a:pPr indent="-317500" lvl="0" marL="457200" rtl="0">
              <a:spcBef>
                <a:spcPts val="0"/>
              </a:spcBef>
              <a:spcAft>
                <a:spcPts val="0"/>
              </a:spcAft>
              <a:buSzPct val="100000"/>
            </a:pPr>
            <a:r>
              <a:rPr lang="en"/>
              <a:t>Give students repetitive practice to write down their thoughts in your discipline.</a:t>
            </a:r>
          </a:p>
          <a:p>
            <a:pPr indent="-317500" lvl="0" marL="457200" rtl="0">
              <a:spcBef>
                <a:spcPts val="0"/>
              </a:spcBef>
              <a:buSzPct val="100000"/>
            </a:pPr>
            <a:r>
              <a:rPr lang="en"/>
              <a:t>Helps students settle in from their hectic days and prepare to be present</a:t>
            </a:r>
          </a:p>
          <a:p>
            <a:pPr lvl="0" rtl="0">
              <a:spcBef>
                <a:spcPts val="0"/>
              </a:spcBef>
              <a:buNone/>
            </a:pPr>
            <a:r>
              <a:t/>
            </a:r>
            <a:endParaRPr/>
          </a:p>
        </p:txBody>
      </p:sp>
      <p:sp>
        <p:nvSpPr>
          <p:cNvPr descr="Gives students options for how they learn and how they want to challenge themselves Helps students know what they don’t know Gives students a place to ask questions Frames the day’s lesson for the students Creates scaffolding for students Movement in class etc. " id="144" name="Shape 144" title="List of Benefit To Students #2"/>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317500" lvl="0" marL="457200" rtl="0">
              <a:spcBef>
                <a:spcPts val="0"/>
              </a:spcBef>
              <a:spcAft>
                <a:spcPts val="0"/>
              </a:spcAft>
              <a:buSzPct val="100000"/>
            </a:pPr>
            <a:r>
              <a:rPr lang="en"/>
              <a:t>Gives students options for how they learn and how they want to challenge themselves</a:t>
            </a:r>
          </a:p>
          <a:p>
            <a:pPr indent="-317500" lvl="0" marL="457200" rtl="0">
              <a:spcBef>
                <a:spcPts val="0"/>
              </a:spcBef>
              <a:spcAft>
                <a:spcPts val="0"/>
              </a:spcAft>
              <a:buSzPct val="100000"/>
            </a:pPr>
            <a:r>
              <a:rPr lang="en"/>
              <a:t>Helps students know what they don’t know</a:t>
            </a:r>
          </a:p>
          <a:p>
            <a:pPr indent="-317500" lvl="0" marL="457200" rtl="0">
              <a:spcBef>
                <a:spcPts val="0"/>
              </a:spcBef>
              <a:spcAft>
                <a:spcPts val="0"/>
              </a:spcAft>
              <a:buSzPct val="100000"/>
            </a:pPr>
            <a:r>
              <a:rPr lang="en"/>
              <a:t>Gives students a place to ask questions</a:t>
            </a:r>
          </a:p>
          <a:p>
            <a:pPr indent="-317500" lvl="0" marL="457200" rtl="0">
              <a:spcBef>
                <a:spcPts val="0"/>
              </a:spcBef>
              <a:spcAft>
                <a:spcPts val="0"/>
              </a:spcAft>
              <a:buSzPct val="100000"/>
            </a:pPr>
            <a:r>
              <a:rPr lang="en"/>
              <a:t>Frames the day’s lesson for the students</a:t>
            </a:r>
          </a:p>
          <a:p>
            <a:pPr indent="-317500" lvl="0" marL="457200" rtl="0">
              <a:spcBef>
                <a:spcPts val="0"/>
              </a:spcBef>
              <a:spcAft>
                <a:spcPts val="0"/>
              </a:spcAft>
              <a:buSzPct val="100000"/>
            </a:pPr>
            <a:r>
              <a:rPr lang="en"/>
              <a:t>Creates scaffolding for students</a:t>
            </a:r>
          </a:p>
          <a:p>
            <a:pPr indent="-317500" lvl="0" marL="457200" rtl="0">
              <a:spcBef>
                <a:spcPts val="0"/>
              </a:spcBef>
              <a:spcAft>
                <a:spcPts val="0"/>
              </a:spcAft>
              <a:buSzPct val="100000"/>
            </a:pPr>
            <a:r>
              <a:rPr lang="en"/>
              <a:t>Movement in class</a:t>
            </a:r>
          </a:p>
          <a:p>
            <a:pPr indent="-317500" lvl="0" marL="457200" rtl="0">
              <a:spcBef>
                <a:spcPts val="0"/>
              </a:spcBef>
              <a:buSzPct val="100000"/>
            </a:pPr>
            <a:r>
              <a:rPr lang="en"/>
              <a:t>etc.</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title="Best Practices for Creating an Effective Anti-Set or Closure"/>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t>Best Practices for </a:t>
            </a:r>
            <a:r>
              <a:rPr b="1" lang="en" sz="2400"/>
              <a:t>Creating</a:t>
            </a:r>
            <a:r>
              <a:rPr lang="en" sz="2400"/>
              <a:t> an Effective Anti-Set or Closure</a:t>
            </a:r>
          </a:p>
        </p:txBody>
      </p:sp>
      <p:pic>
        <p:nvPicPr>
          <p:cNvPr descr="content for this image is available in the handout" id="150" name="Shape 150" title="checklist for an anti-set image"/>
          <p:cNvPicPr preferRelativeResize="0"/>
          <p:nvPr/>
        </p:nvPicPr>
        <p:blipFill>
          <a:blip r:embed="rId3">
            <a:alphaModFix/>
          </a:blip>
          <a:stretch>
            <a:fillRect/>
          </a:stretch>
        </p:blipFill>
        <p:spPr>
          <a:xfrm>
            <a:off x="468015" y="1017725"/>
            <a:ext cx="5599735" cy="397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title="Best Practices for Structuring an Effective Anti-Set or Closure"/>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2400"/>
              <a:t>Best Practices for </a:t>
            </a:r>
            <a:r>
              <a:rPr b="1" lang="en" sz="2400"/>
              <a:t>Structuring</a:t>
            </a:r>
            <a:r>
              <a:rPr lang="en" sz="2400"/>
              <a:t> an Effective Anti-Set or Closure</a:t>
            </a:r>
          </a:p>
        </p:txBody>
      </p:sp>
      <p:pic>
        <p:nvPicPr>
          <p:cNvPr descr="content available in corresponding handout" id="156" name="Shape 156" title="Structures image"/>
          <p:cNvPicPr preferRelativeResize="0"/>
          <p:nvPr/>
        </p:nvPicPr>
        <p:blipFill>
          <a:blip r:embed="rId3">
            <a:alphaModFix/>
          </a:blip>
          <a:stretch>
            <a:fillRect/>
          </a:stretch>
        </p:blipFill>
        <p:spPr>
          <a:xfrm>
            <a:off x="543700" y="958375"/>
            <a:ext cx="5964074" cy="401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title="Best Practice for Accessibility"/>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Best Practice for </a:t>
            </a:r>
            <a:r>
              <a:rPr b="1" lang="en"/>
              <a:t>Accessibility</a:t>
            </a:r>
          </a:p>
        </p:txBody>
      </p:sp>
      <p:sp>
        <p:nvSpPr>
          <p:cNvPr descr="OIT website with Accessibility support for Google Slides: https://oit.colorado.edu/services/messaging-collaboration/gsuite/accessibility/slides  Best Practices for getting started: Use predefined slide layouts Ensure the tab reading order is the actual reading order Add images, tables, &amp; text boxes should have alt text Consider presentation best practices when adding content to your slides Check your work with View &gt; HTML View  Instructions to Embed Google Slides: in Canvas " id="162" name="Shape 162" title="Resources for Accessibility with Google Slides"/>
          <p:cNvSpPr txBox="1"/>
          <p:nvPr>
            <p:ph idx="1" type="body"/>
          </p:nvPr>
        </p:nvSpPr>
        <p:spPr>
          <a:xfrm>
            <a:off x="387900" y="923875"/>
            <a:ext cx="8520600" cy="3416400"/>
          </a:xfrm>
          <a:prstGeom prst="rect">
            <a:avLst/>
          </a:prstGeom>
        </p:spPr>
        <p:txBody>
          <a:bodyPr anchorCtr="0" anchor="t" bIns="91425" lIns="91425" rIns="91425" wrap="square" tIns="91425">
            <a:noAutofit/>
          </a:bodyPr>
          <a:lstStyle/>
          <a:p>
            <a:pPr lvl="0" rtl="0">
              <a:lnSpc>
                <a:spcPct val="120000"/>
              </a:lnSpc>
              <a:spcBef>
                <a:spcPts val="0"/>
              </a:spcBef>
              <a:spcAft>
                <a:spcPts val="400"/>
              </a:spcAft>
              <a:buNone/>
            </a:pPr>
            <a:r>
              <a:rPr lang="en" sz="1500"/>
              <a:t>OIT website with </a:t>
            </a:r>
            <a:r>
              <a:rPr lang="en" sz="1500"/>
              <a:t>Accessibility</a:t>
            </a:r>
            <a:r>
              <a:rPr lang="en" sz="1500"/>
              <a:t> support for Google Slides:</a:t>
            </a:r>
          </a:p>
          <a:p>
            <a:pPr indent="-323850" lvl="0" marL="457200" rtl="0">
              <a:lnSpc>
                <a:spcPct val="120000"/>
              </a:lnSpc>
              <a:spcBef>
                <a:spcPts val="0"/>
              </a:spcBef>
              <a:spcAft>
                <a:spcPts val="400"/>
              </a:spcAft>
              <a:buSzPct val="100000"/>
            </a:pPr>
            <a:r>
              <a:rPr lang="en" sz="1500" u="sng">
                <a:solidFill>
                  <a:schemeClr val="hlink"/>
                </a:solidFill>
                <a:highlight>
                  <a:srgbClr val="FFFFFF"/>
                </a:highlight>
                <a:hlinkClick r:id="rId3"/>
              </a:rPr>
              <a:t>https://oit.colorado.edu/services/messaging-collaboration/gsuite/accessibility/slides</a:t>
            </a:r>
          </a:p>
          <a:p>
            <a:pPr lvl="0" rtl="0">
              <a:lnSpc>
                <a:spcPct val="120000"/>
              </a:lnSpc>
              <a:spcBef>
                <a:spcPts val="0"/>
              </a:spcBef>
              <a:spcAft>
                <a:spcPts val="400"/>
              </a:spcAft>
              <a:buNone/>
            </a:pPr>
            <a:r>
              <a:t/>
            </a:r>
            <a:endParaRPr sz="1500">
              <a:solidFill>
                <a:srgbClr val="666666"/>
              </a:solidFill>
              <a:highlight>
                <a:srgbClr val="FFFFFF"/>
              </a:highlight>
            </a:endParaRPr>
          </a:p>
          <a:p>
            <a:pPr lvl="0" rtl="0">
              <a:lnSpc>
                <a:spcPct val="120000"/>
              </a:lnSpc>
              <a:spcBef>
                <a:spcPts val="0"/>
              </a:spcBef>
              <a:spcAft>
                <a:spcPts val="400"/>
              </a:spcAft>
              <a:buNone/>
            </a:pPr>
            <a:r>
              <a:rPr lang="en" sz="1500">
                <a:solidFill>
                  <a:srgbClr val="666666"/>
                </a:solidFill>
                <a:highlight>
                  <a:srgbClr val="FFFFFF"/>
                </a:highlight>
              </a:rPr>
              <a:t>Best Practices for getting started:</a:t>
            </a:r>
          </a:p>
          <a:p>
            <a:pPr indent="-323850" lvl="0" marL="457200" rtl="0">
              <a:lnSpc>
                <a:spcPct val="120000"/>
              </a:lnSpc>
              <a:spcBef>
                <a:spcPts val="0"/>
              </a:spcBef>
              <a:spcAft>
                <a:spcPts val="0"/>
              </a:spcAft>
              <a:buClr>
                <a:srgbClr val="666666"/>
              </a:buClr>
              <a:buSzPct val="100000"/>
            </a:pPr>
            <a:r>
              <a:rPr lang="en" sz="1500">
                <a:solidFill>
                  <a:srgbClr val="666666"/>
                </a:solidFill>
                <a:highlight>
                  <a:srgbClr val="FFFFFF"/>
                </a:highlight>
              </a:rPr>
              <a:t>Use predefined slide layouts</a:t>
            </a:r>
          </a:p>
          <a:p>
            <a:pPr indent="-323850" lvl="0" marL="457200" rtl="0">
              <a:lnSpc>
                <a:spcPct val="120000"/>
              </a:lnSpc>
              <a:spcBef>
                <a:spcPts val="0"/>
              </a:spcBef>
              <a:spcAft>
                <a:spcPts val="0"/>
              </a:spcAft>
              <a:buClr>
                <a:srgbClr val="666666"/>
              </a:buClr>
              <a:buSzPct val="100000"/>
            </a:pPr>
            <a:r>
              <a:rPr lang="en" sz="1500">
                <a:solidFill>
                  <a:srgbClr val="666666"/>
                </a:solidFill>
                <a:highlight>
                  <a:srgbClr val="FFFFFF"/>
                </a:highlight>
              </a:rPr>
              <a:t>Ensure the tab reading order is the actual reading order</a:t>
            </a:r>
          </a:p>
          <a:p>
            <a:pPr indent="-323850" lvl="0" marL="457200" rtl="0">
              <a:lnSpc>
                <a:spcPct val="120000"/>
              </a:lnSpc>
              <a:spcBef>
                <a:spcPts val="0"/>
              </a:spcBef>
              <a:spcAft>
                <a:spcPts val="0"/>
              </a:spcAft>
              <a:buClr>
                <a:srgbClr val="666666"/>
              </a:buClr>
              <a:buSzPct val="100000"/>
            </a:pPr>
            <a:r>
              <a:rPr lang="en" sz="1500">
                <a:solidFill>
                  <a:srgbClr val="666666"/>
                </a:solidFill>
                <a:highlight>
                  <a:srgbClr val="FFFFFF"/>
                </a:highlight>
              </a:rPr>
              <a:t>Add images, tables, &amp; text boxes should have alt text [Command+Option+Y]</a:t>
            </a:r>
          </a:p>
          <a:p>
            <a:pPr indent="-323850" lvl="0" marL="457200" rtl="0">
              <a:lnSpc>
                <a:spcPct val="120000"/>
              </a:lnSpc>
              <a:spcBef>
                <a:spcPts val="0"/>
              </a:spcBef>
              <a:spcAft>
                <a:spcPts val="0"/>
              </a:spcAft>
              <a:buClr>
                <a:srgbClr val="666666"/>
              </a:buClr>
              <a:buSzPct val="100000"/>
            </a:pPr>
            <a:r>
              <a:rPr lang="en" sz="1500">
                <a:solidFill>
                  <a:srgbClr val="666666"/>
                </a:solidFill>
                <a:highlight>
                  <a:srgbClr val="FFFFFF"/>
                </a:highlight>
              </a:rPr>
              <a:t>Consider presentation best practices when adding content to your slides</a:t>
            </a:r>
          </a:p>
          <a:p>
            <a:pPr indent="-323850" lvl="0" marL="457200" rtl="0">
              <a:lnSpc>
                <a:spcPct val="120000"/>
              </a:lnSpc>
              <a:spcBef>
                <a:spcPts val="0"/>
              </a:spcBef>
              <a:spcAft>
                <a:spcPts val="400"/>
              </a:spcAft>
              <a:buClr>
                <a:srgbClr val="666666"/>
              </a:buClr>
              <a:buSzPct val="100000"/>
            </a:pPr>
            <a:r>
              <a:rPr lang="en" sz="1500">
                <a:solidFill>
                  <a:srgbClr val="666666"/>
                </a:solidFill>
                <a:highlight>
                  <a:srgbClr val="FFFFFF"/>
                </a:highlight>
              </a:rPr>
              <a:t>Check your work with View &gt; HTML View</a:t>
            </a:r>
          </a:p>
          <a:p>
            <a:pPr lvl="0" rtl="0">
              <a:lnSpc>
                <a:spcPct val="120000"/>
              </a:lnSpc>
              <a:spcBef>
                <a:spcPts val="0"/>
              </a:spcBef>
              <a:spcAft>
                <a:spcPts val="400"/>
              </a:spcAft>
              <a:buNone/>
            </a:pPr>
            <a:r>
              <a:t/>
            </a:r>
            <a:endParaRPr sz="1500">
              <a:solidFill>
                <a:srgbClr val="666666"/>
              </a:solidFill>
              <a:highlight>
                <a:srgbClr val="FFFFFF"/>
              </a:highlight>
            </a:endParaRPr>
          </a:p>
          <a:p>
            <a:pPr lvl="0" rtl="0">
              <a:lnSpc>
                <a:spcPct val="120000"/>
              </a:lnSpc>
              <a:spcBef>
                <a:spcPts val="0"/>
              </a:spcBef>
              <a:spcAft>
                <a:spcPts val="400"/>
              </a:spcAft>
              <a:buNone/>
            </a:pPr>
            <a:r>
              <a:rPr lang="en" sz="1500">
                <a:solidFill>
                  <a:srgbClr val="666666"/>
                </a:solidFill>
                <a:highlight>
                  <a:srgbClr val="FFFFFF"/>
                </a:highlight>
              </a:rPr>
              <a:t>Instructions to Embed Google Slides:</a:t>
            </a:r>
          </a:p>
          <a:p>
            <a:pPr indent="-323850" lvl="0" marL="457200" rtl="0">
              <a:lnSpc>
                <a:spcPct val="120000"/>
              </a:lnSpc>
              <a:spcBef>
                <a:spcPts val="0"/>
              </a:spcBef>
              <a:spcAft>
                <a:spcPts val="400"/>
              </a:spcAft>
              <a:buClr>
                <a:srgbClr val="666666"/>
              </a:buClr>
              <a:buSzPct val="100000"/>
            </a:pPr>
            <a:r>
              <a:rPr lang="en" sz="1500" u="sng">
                <a:solidFill>
                  <a:schemeClr val="hlink"/>
                </a:solidFill>
                <a:highlight>
                  <a:srgbClr val="FFFFFF"/>
                </a:highlight>
                <a:hlinkClick r:id="rId4"/>
              </a:rPr>
              <a:t>in Canvas</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Spanish 2 Anti-Set</a:t>
            </a:r>
          </a:p>
        </p:txBody>
      </p:sp>
      <p:pic>
        <p:nvPicPr>
          <p:cNvPr descr="It says, &quot;Para Empezar&quot; at the top, followed by two sets of directions. &quot;1. Saca un libro de texto 2. ¿Qué hiciste para tus vacaciones?&quot; There are two extensions at the bottom. One is the &quot;risky sentence&quot; for translation and the other is to find the error in the spanish sentence." id="168" name="Shape 168" title="Spanish Anti-Set Image"/>
          <p:cNvPicPr preferRelativeResize="0"/>
          <p:nvPr/>
        </p:nvPicPr>
        <p:blipFill>
          <a:blip r:embed="rId3">
            <a:alphaModFix/>
          </a:blip>
          <a:stretch>
            <a:fillRect/>
          </a:stretch>
        </p:blipFill>
        <p:spPr>
          <a:xfrm>
            <a:off x="1913872" y="1017725"/>
            <a:ext cx="5158376" cy="3917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Spanish 2 Anti-Set</a:t>
            </a:r>
          </a:p>
        </p:txBody>
      </p:sp>
      <p:pic>
        <p:nvPicPr>
          <p:cNvPr descr="This one has two animal cartoons and reads &quot;Mandatos&quot; and asks students to write down 5 demands they would have for their pets. there are also 2 extension challenges." id="174" name="Shape 174" title="A different antiset image"/>
          <p:cNvPicPr preferRelativeResize="0"/>
          <p:nvPr/>
        </p:nvPicPr>
        <p:blipFill>
          <a:blip r:embed="rId3">
            <a:alphaModFix/>
          </a:blip>
          <a:stretch>
            <a:fillRect/>
          </a:stretch>
        </p:blipFill>
        <p:spPr>
          <a:xfrm>
            <a:off x="1941999" y="1017725"/>
            <a:ext cx="5421674" cy="4049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Spanish 2 Closure</a:t>
            </a:r>
          </a:p>
        </p:txBody>
      </p:sp>
      <p:pic>
        <p:nvPicPr>
          <p:cNvPr descr="asks students to write down 5 vocabulary words they learned" id="180" name="Shape 180" title="Para Terminar - closure slides"/>
          <p:cNvPicPr preferRelativeResize="0"/>
          <p:nvPr/>
        </p:nvPicPr>
        <p:blipFill>
          <a:blip r:embed="rId3">
            <a:alphaModFix/>
          </a:blip>
          <a:stretch>
            <a:fillRect/>
          </a:stretch>
        </p:blipFill>
        <p:spPr>
          <a:xfrm>
            <a:off x="2044352" y="1017725"/>
            <a:ext cx="5443626" cy="407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265500" y="275000"/>
            <a:ext cx="5080800" cy="1509600"/>
          </a:xfrm>
          <a:prstGeom prst="rect">
            <a:avLst/>
          </a:prstGeom>
        </p:spPr>
        <p:txBody>
          <a:bodyPr anchorCtr="0" anchor="b" bIns="91425" lIns="91425" rIns="91425" wrap="square" tIns="91425">
            <a:noAutofit/>
          </a:bodyPr>
          <a:lstStyle/>
          <a:p>
            <a:pPr lvl="0">
              <a:spcBef>
                <a:spcPts val="0"/>
              </a:spcBef>
              <a:buNone/>
            </a:pPr>
            <a:r>
              <a:rPr lang="en"/>
              <a:t>Create Your Own</a:t>
            </a:r>
          </a:p>
        </p:txBody>
      </p:sp>
      <p:sp>
        <p:nvSpPr>
          <p:cNvPr id="186" name="Shape 186"/>
          <p:cNvSpPr txBox="1"/>
          <p:nvPr>
            <p:ph idx="1" type="subTitle"/>
          </p:nvPr>
        </p:nvSpPr>
        <p:spPr>
          <a:xfrm>
            <a:off x="825500" y="1632201"/>
            <a:ext cx="4045200" cy="1345500"/>
          </a:xfrm>
          <a:prstGeom prst="rect">
            <a:avLst/>
          </a:prstGeom>
        </p:spPr>
        <p:txBody>
          <a:bodyPr anchorCtr="0" anchor="t" bIns="91425" lIns="91425" rIns="91425" wrap="square" tIns="91425">
            <a:noAutofit/>
          </a:bodyPr>
          <a:lstStyle/>
          <a:p>
            <a:pPr lvl="0" rtl="0" algn="l">
              <a:lnSpc>
                <a:spcPct val="115000"/>
              </a:lnSpc>
              <a:spcBef>
                <a:spcPts val="100"/>
              </a:spcBef>
              <a:spcAft>
                <a:spcPts val="1800"/>
              </a:spcAft>
              <a:buNone/>
            </a:pPr>
            <a:r>
              <a:t/>
            </a:r>
            <a:endParaRPr sz="1200">
              <a:solidFill>
                <a:srgbClr val="575A5C"/>
              </a:solidFill>
              <a:highlight>
                <a:srgbClr val="FFFFFF"/>
              </a:highlight>
              <a:latin typeface="Arial"/>
              <a:ea typeface="Arial"/>
              <a:cs typeface="Arial"/>
              <a:sym typeface="Arial"/>
            </a:endParaRPr>
          </a:p>
          <a:p>
            <a:pPr indent="-361950" lvl="0" marL="457200" rtl="0" algn="l">
              <a:spcBef>
                <a:spcPts val="0"/>
              </a:spcBef>
              <a:spcAft>
                <a:spcPts val="0"/>
              </a:spcAft>
              <a:buAutoNum type="arabicPeriod"/>
            </a:pPr>
            <a:r>
              <a:rPr lang="en"/>
              <a:t>Start with the objectives.</a:t>
            </a:r>
          </a:p>
          <a:p>
            <a:pPr indent="-361950" lvl="0" marL="457200" rtl="0" algn="l">
              <a:spcBef>
                <a:spcPts val="0"/>
              </a:spcBef>
              <a:spcAft>
                <a:spcPts val="0"/>
              </a:spcAft>
              <a:buAutoNum type="arabicPeriod"/>
            </a:pPr>
            <a:r>
              <a:rPr lang="en"/>
              <a:t>Select an appropriate structure.</a:t>
            </a:r>
          </a:p>
          <a:p>
            <a:pPr indent="-361950" lvl="0" marL="457200" rtl="0" algn="l">
              <a:spcBef>
                <a:spcPts val="0"/>
              </a:spcBef>
              <a:spcAft>
                <a:spcPts val="0"/>
              </a:spcAft>
              <a:buAutoNum type="arabicPeriod"/>
            </a:pPr>
            <a:r>
              <a:rPr lang="en"/>
              <a:t>Review the checklist.</a:t>
            </a:r>
          </a:p>
          <a:p>
            <a:pPr indent="-361950" lvl="0" marL="457200" algn="l">
              <a:spcBef>
                <a:spcPts val="0"/>
              </a:spcBef>
              <a:buAutoNum type="arabicPeriod"/>
            </a:pPr>
            <a:r>
              <a:rPr lang="en"/>
              <a:t>Ask for feedback from a colleague.</a:t>
            </a:r>
          </a:p>
        </p:txBody>
      </p:sp>
      <p:sp>
        <p:nvSpPr>
          <p:cNvPr id="187" name="Shape 187"/>
          <p:cNvSpPr txBox="1"/>
          <p:nvPr>
            <p:ph idx="2" type="body"/>
          </p:nvPr>
        </p:nvSpPr>
        <p:spPr>
          <a:xfrm>
            <a:off x="5944525" y="724200"/>
            <a:ext cx="3130500" cy="3695100"/>
          </a:xfrm>
          <a:prstGeom prst="rect">
            <a:avLst/>
          </a:prstGeom>
        </p:spPr>
        <p:txBody>
          <a:bodyPr anchorCtr="0" anchor="ctr" bIns="91425" lIns="91425" rIns="91425" wrap="square" tIns="91425">
            <a:noAutofit/>
          </a:bodyPr>
          <a:lstStyle/>
          <a:p>
            <a:pPr lvl="0" rtl="0">
              <a:spcBef>
                <a:spcPts val="400"/>
              </a:spcBef>
              <a:spcAft>
                <a:spcPts val="400"/>
              </a:spcAft>
              <a:buNone/>
            </a:pPr>
            <a:r>
              <a:rPr b="1" lang="en" sz="1400">
                <a:solidFill>
                  <a:srgbClr val="FFFFFF"/>
                </a:solidFill>
                <a:latin typeface="Arial"/>
                <a:ea typeface="Arial"/>
                <a:cs typeface="Arial"/>
                <a:sym typeface="Arial"/>
              </a:rPr>
              <a:t>BYOC: Introduction to Teaching with Canvas</a:t>
            </a:r>
          </a:p>
          <a:p>
            <a:pPr lvl="0" rtl="0">
              <a:spcBef>
                <a:spcPts val="400"/>
              </a:spcBef>
              <a:spcAft>
                <a:spcPts val="400"/>
              </a:spcAft>
              <a:buNone/>
            </a:pPr>
            <a:r>
              <a:rPr lang="en" sz="1200">
                <a:solidFill>
                  <a:srgbClr val="FFFFFF"/>
                </a:solidFill>
                <a:latin typeface="Arial"/>
                <a:ea typeface="Arial"/>
                <a:cs typeface="Arial"/>
                <a:sym typeface="Arial"/>
              </a:rPr>
              <a:t>By the end of this session, participants will be able to: </a:t>
            </a:r>
          </a:p>
          <a:p>
            <a:pPr indent="-304800" lvl="0" marL="457200" rtl="0">
              <a:spcBef>
                <a:spcPts val="100"/>
              </a:spcBef>
              <a:spcAft>
                <a:spcPts val="0"/>
              </a:spcAft>
              <a:buClr>
                <a:srgbClr val="FFFFFF"/>
              </a:buClr>
              <a:buSzPct val="100000"/>
              <a:buFont typeface="Arial"/>
            </a:pPr>
            <a:r>
              <a:rPr lang="en" sz="1200">
                <a:solidFill>
                  <a:srgbClr val="FFFFFF"/>
                </a:solidFill>
                <a:latin typeface="Arial"/>
                <a:ea typeface="Arial"/>
                <a:cs typeface="Arial"/>
                <a:sym typeface="Arial"/>
              </a:rPr>
              <a:t>Navigate Canvas  </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Communicate with students</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Create and edit Calendar Events and Assignments.  </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Organize their course </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Share course material </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Enter grades for students </a:t>
            </a:r>
          </a:p>
          <a:p>
            <a:pPr indent="-304800" lvl="0" marL="457200" rtl="0">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Monitor the course and students </a:t>
            </a:r>
          </a:p>
          <a:p>
            <a:pPr indent="-304800" lvl="0" marL="457200" rtl="0">
              <a:spcBef>
                <a:spcPts val="0"/>
              </a:spcBef>
              <a:spcAft>
                <a:spcPts val="1800"/>
              </a:spcAft>
              <a:buClr>
                <a:srgbClr val="FFFFFF"/>
              </a:buClr>
              <a:buSzPct val="100000"/>
              <a:buFont typeface="Arial"/>
            </a:pPr>
            <a:r>
              <a:rPr lang="en" sz="1200">
                <a:solidFill>
                  <a:srgbClr val="FFFFFF"/>
                </a:solidFill>
                <a:latin typeface="Arial"/>
                <a:ea typeface="Arial"/>
                <a:cs typeface="Arial"/>
                <a:sym typeface="Arial"/>
              </a:rPr>
              <a:t>State where they find Canvas support.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279378" y="2625550"/>
            <a:ext cx="2808000" cy="953400"/>
          </a:xfrm>
          <a:prstGeom prst="rect">
            <a:avLst/>
          </a:prstGeom>
        </p:spPr>
        <p:txBody>
          <a:bodyPr anchorCtr="0" anchor="b" bIns="91425" lIns="91425" rIns="91425" wrap="square" tIns="91425">
            <a:noAutofit/>
          </a:bodyPr>
          <a:lstStyle/>
          <a:p>
            <a:pPr lvl="0">
              <a:spcBef>
                <a:spcPts val="0"/>
              </a:spcBef>
              <a:buNone/>
            </a:pPr>
            <a:r>
              <a:rPr b="1" lang="en" sz="3000">
                <a:solidFill>
                  <a:srgbClr val="434343"/>
                </a:solidFill>
              </a:rPr>
              <a:t>Closure</a:t>
            </a:r>
          </a:p>
          <a:p>
            <a:pPr lvl="0">
              <a:spcBef>
                <a:spcPts val="0"/>
              </a:spcBef>
              <a:buNone/>
            </a:pPr>
            <a:r>
              <a:t/>
            </a:r>
            <a:endParaRPr sz="3000">
              <a:solidFill>
                <a:srgbClr val="27D2DB"/>
              </a:solidFill>
            </a:endParaRPr>
          </a:p>
          <a:p>
            <a:pPr lvl="0">
              <a:spcBef>
                <a:spcPts val="0"/>
              </a:spcBef>
              <a:buNone/>
            </a:pPr>
            <a:r>
              <a:rPr i="1" lang="en" sz="3000">
                <a:solidFill>
                  <a:srgbClr val="27D2DB"/>
                </a:solidFill>
              </a:rPr>
              <a:t>Please write down your thoughts in the handout.</a:t>
            </a:r>
          </a:p>
        </p:txBody>
      </p:sp>
      <p:sp>
        <p:nvSpPr>
          <p:cNvPr id="193" name="Shape 193"/>
          <p:cNvSpPr txBox="1"/>
          <p:nvPr>
            <p:ph idx="1" type="body"/>
          </p:nvPr>
        </p:nvSpPr>
        <p:spPr>
          <a:xfrm>
            <a:off x="3557800" y="226525"/>
            <a:ext cx="5290200" cy="3603300"/>
          </a:xfrm>
          <a:prstGeom prst="rect">
            <a:avLst/>
          </a:prstGeom>
        </p:spPr>
        <p:txBody>
          <a:bodyPr anchorCtr="0" anchor="t" bIns="91425" lIns="91425" rIns="91425" wrap="square" tIns="91425">
            <a:noAutofit/>
          </a:bodyPr>
          <a:lstStyle/>
          <a:p>
            <a:pPr lvl="0" rtl="0">
              <a:spcBef>
                <a:spcPts val="0"/>
              </a:spcBef>
              <a:spcAft>
                <a:spcPts val="0"/>
              </a:spcAft>
              <a:buNone/>
            </a:pPr>
            <a:r>
              <a:rPr b="1" lang="en" sz="1800">
                <a:solidFill>
                  <a:schemeClr val="dk1"/>
                </a:solidFill>
              </a:rPr>
              <a:t>How would you describe the structure of anticipatory-sets or closures to a faculty member not present today? In your own words...</a:t>
            </a:r>
          </a:p>
          <a:p>
            <a:pPr lvl="0" rtl="0">
              <a:spcBef>
                <a:spcPts val="0"/>
              </a:spcBef>
              <a:spcAft>
                <a:spcPts val="0"/>
              </a:spcAft>
              <a:buNone/>
            </a:pPr>
            <a:r>
              <a:t/>
            </a:r>
            <a:endParaRPr b="1" sz="1800">
              <a:solidFill>
                <a:schemeClr val="dk1"/>
              </a:solidFill>
            </a:endParaRPr>
          </a:p>
          <a:p>
            <a:pPr lvl="0" rtl="0">
              <a:spcBef>
                <a:spcPts val="0"/>
              </a:spcBef>
              <a:spcAft>
                <a:spcPts val="0"/>
              </a:spcAft>
              <a:buNone/>
            </a:pPr>
            <a:r>
              <a:rPr b="1" lang="en" sz="1800">
                <a:solidFill>
                  <a:schemeClr val="dk1"/>
                </a:solidFill>
              </a:rPr>
              <a:t>Why do implementing best practices with anticipatory-sets &amp; closures further students’ critical thinking skills?</a:t>
            </a:r>
          </a:p>
          <a:p>
            <a:pPr lvl="0" rtl="0">
              <a:spcBef>
                <a:spcPts val="0"/>
              </a:spcBef>
              <a:spcAft>
                <a:spcPts val="0"/>
              </a:spcAft>
              <a:buNone/>
            </a:pPr>
            <a:r>
              <a:t/>
            </a:r>
            <a:endParaRPr b="1" sz="1800">
              <a:solidFill>
                <a:schemeClr val="dk1"/>
              </a:solidFill>
            </a:endParaRPr>
          </a:p>
          <a:p>
            <a:pPr lvl="0" rtl="0">
              <a:spcBef>
                <a:spcPts val="0"/>
              </a:spcBef>
              <a:spcAft>
                <a:spcPts val="0"/>
              </a:spcAft>
              <a:buNone/>
            </a:pPr>
            <a:r>
              <a:rPr b="1" lang="en" sz="1800">
                <a:solidFill>
                  <a:schemeClr val="dk1"/>
                </a:solidFill>
              </a:rPr>
              <a:t>In your own words, explain why you think I selected this topic for today.</a:t>
            </a:r>
          </a:p>
          <a:p>
            <a:pPr lvl="0" rtl="0">
              <a:spcBef>
                <a:spcPts val="0"/>
              </a:spcBef>
              <a:spcAft>
                <a:spcPts val="0"/>
              </a:spcAft>
              <a:buNone/>
            </a:pPr>
            <a:r>
              <a:t/>
            </a:r>
            <a:endParaRPr b="1" sz="1800">
              <a:solidFill>
                <a:schemeClr val="dk1"/>
              </a:solidFill>
            </a:endParaRPr>
          </a:p>
          <a:p>
            <a:pPr lvl="0">
              <a:spcBef>
                <a:spcPts val="0"/>
              </a:spcBef>
              <a:spcAft>
                <a:spcPts val="0"/>
              </a:spcAft>
              <a:buNone/>
            </a:pPr>
            <a:r>
              <a:rPr lang="en" sz="1800">
                <a:solidFill>
                  <a:schemeClr val="dk1"/>
                </a:solidFill>
              </a:rPr>
              <a:t>Extension: What is the structure for this closure?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ctrTitle"/>
          </p:nvPr>
        </p:nvSpPr>
        <p:spPr>
          <a:xfrm>
            <a:off x="510450" y="2131425"/>
            <a:ext cx="4656300" cy="1765200"/>
          </a:xfrm>
          <a:prstGeom prst="rect">
            <a:avLst/>
          </a:prstGeom>
        </p:spPr>
        <p:txBody>
          <a:bodyPr anchorCtr="0" anchor="b" bIns="91425" lIns="91425" rIns="91425" wrap="square" tIns="91425">
            <a:noAutofit/>
          </a:bodyPr>
          <a:lstStyle/>
          <a:p>
            <a:pPr lvl="0">
              <a:spcBef>
                <a:spcPts val="0"/>
              </a:spcBef>
              <a:buNone/>
            </a:pPr>
            <a:r>
              <a:t/>
            </a:r>
            <a:endParaRPr sz="3000">
              <a:solidFill>
                <a:srgbClr val="FFD966"/>
              </a:solidFill>
            </a:endParaRPr>
          </a:p>
          <a:p>
            <a:pPr lvl="0">
              <a:spcBef>
                <a:spcPts val="0"/>
              </a:spcBef>
              <a:buNone/>
            </a:pPr>
            <a:r>
              <a:t/>
            </a:r>
            <a:endParaRPr sz="3000">
              <a:solidFill>
                <a:srgbClr val="FFD966"/>
              </a:solidFill>
            </a:endParaRPr>
          </a:p>
          <a:p>
            <a:pPr lvl="0">
              <a:spcBef>
                <a:spcPts val="0"/>
              </a:spcBef>
              <a:buNone/>
            </a:pPr>
            <a:r>
              <a:t/>
            </a:r>
            <a:endParaRPr b="1" i="1" sz="3000">
              <a:solidFill>
                <a:srgbClr val="FFD966"/>
              </a:solidFill>
            </a:endParaRPr>
          </a:p>
          <a:p>
            <a:pPr lvl="0">
              <a:spcBef>
                <a:spcPts val="0"/>
              </a:spcBef>
              <a:buNone/>
            </a:pPr>
            <a:r>
              <a:t/>
            </a:r>
            <a:endParaRPr b="1" i="1" sz="3000">
              <a:solidFill>
                <a:srgbClr val="FFD966"/>
              </a:solidFill>
            </a:endParaRPr>
          </a:p>
          <a:p>
            <a:pPr lvl="0">
              <a:spcBef>
                <a:spcPts val="0"/>
              </a:spcBef>
              <a:buNone/>
            </a:pPr>
            <a:r>
              <a:rPr b="1" i="1" lang="en" sz="3000">
                <a:solidFill>
                  <a:srgbClr val="27D2DB"/>
                </a:solidFill>
              </a:rPr>
              <a:t>Q&amp;A</a:t>
            </a:r>
          </a:p>
          <a:p>
            <a:pPr lvl="0">
              <a:spcBef>
                <a:spcPts val="0"/>
              </a:spcBef>
              <a:buNone/>
            </a:pPr>
            <a:r>
              <a:rPr b="1" i="1" lang="en" sz="3000">
                <a:solidFill>
                  <a:srgbClr val="27D2DB"/>
                </a:solidFill>
              </a:rPr>
              <a:t>Thank you for attending on snowy Tuesday!</a:t>
            </a:r>
          </a:p>
          <a:p>
            <a:pPr lvl="0">
              <a:spcBef>
                <a:spcPts val="0"/>
              </a:spcBef>
              <a:buNone/>
            </a:pPr>
            <a:r>
              <a:t/>
            </a:r>
            <a:endParaRPr b="1" i="1" sz="3000">
              <a:solidFill>
                <a:srgbClr val="FFD966"/>
              </a:solidFill>
            </a:endParaRPr>
          </a:p>
          <a:p>
            <a:pPr lvl="0">
              <a:spcBef>
                <a:spcPts val="0"/>
              </a:spcBef>
              <a:buNone/>
            </a:pPr>
            <a:r>
              <a:t/>
            </a:r>
            <a:endParaRPr b="1" i="1" sz="3000">
              <a:solidFill>
                <a:srgbClr val="FFD966"/>
              </a:solidFill>
            </a:endParaRPr>
          </a:p>
          <a:p>
            <a:pPr lvl="0">
              <a:spcBef>
                <a:spcPts val="0"/>
              </a:spcBef>
              <a:buNone/>
            </a:pPr>
            <a:r>
              <a:t/>
            </a:r>
            <a:endParaRPr b="1" i="1" sz="3000">
              <a:solidFill>
                <a:srgbClr val="FFD966"/>
              </a:solidFill>
            </a:endParaRPr>
          </a:p>
          <a:p>
            <a:pPr lvl="0">
              <a:spcBef>
                <a:spcPts val="0"/>
              </a:spcBef>
              <a:buNone/>
            </a:pPr>
            <a:r>
              <a:t/>
            </a:r>
            <a:endParaRPr b="1" i="1" sz="3000">
              <a:solidFill>
                <a:srgbClr val="FFD966"/>
              </a:solidFill>
            </a:endParaRPr>
          </a:p>
          <a:p>
            <a:pPr lvl="0" rtl="0">
              <a:spcBef>
                <a:spcPts val="0"/>
              </a:spcBef>
              <a:buNone/>
            </a:pPr>
            <a:r>
              <a:t/>
            </a:r>
            <a:endParaRPr b="1" i="1" sz="3000">
              <a:solidFill>
                <a:srgbClr val="FFD966"/>
              </a:solidFill>
            </a:endParaRPr>
          </a:p>
        </p:txBody>
      </p:sp>
      <p:sp>
        <p:nvSpPr>
          <p:cNvPr id="199" name="Shape 199"/>
          <p:cNvSpPr txBox="1"/>
          <p:nvPr>
            <p:ph idx="1" type="subTitle"/>
          </p:nvPr>
        </p:nvSpPr>
        <p:spPr>
          <a:xfrm>
            <a:off x="662850" y="1570163"/>
            <a:ext cx="8123100" cy="630000"/>
          </a:xfrm>
          <a:prstGeom prst="rect">
            <a:avLst/>
          </a:prstGeom>
        </p:spPr>
        <p:txBody>
          <a:bodyPr anchorCtr="0" anchor="t" bIns="91425" lIns="91425" rIns="91425" wrap="square" tIns="91425">
            <a:noAutofit/>
          </a:bodyPr>
          <a:lstStyle/>
          <a:p>
            <a:pPr lvl="0">
              <a:spcBef>
                <a:spcPts val="0"/>
              </a:spcBef>
              <a:buNone/>
            </a:pPr>
            <a:r>
              <a:rPr lang="en"/>
              <a:t>Tara Gilboa</a:t>
            </a:r>
          </a:p>
          <a:p>
            <a:pPr lvl="0">
              <a:spcBef>
                <a:spcPts val="0"/>
              </a:spcBef>
              <a:buNone/>
            </a:pPr>
            <a:r>
              <a:rPr lang="en" sz="1800" u="sng">
                <a:solidFill>
                  <a:schemeClr val="hlink"/>
                </a:solidFill>
                <a:hlinkClick r:id="rId3"/>
              </a:rPr>
              <a:t>www.taragilboa.com</a:t>
            </a:r>
          </a:p>
          <a:p>
            <a:pPr lvl="0">
              <a:spcBef>
                <a:spcPts val="0"/>
              </a:spcBef>
              <a:buNone/>
            </a:pPr>
            <a:r>
              <a:rPr lang="en" sz="1800" u="sng">
                <a:solidFill>
                  <a:schemeClr val="hlink"/>
                </a:solidFill>
                <a:hlinkClick r:id="rId4"/>
              </a:rPr>
              <a:t>www.bolderlearning.design</a:t>
            </a:r>
          </a:p>
          <a:p>
            <a:pPr lvl="0">
              <a:spcBef>
                <a:spcPts val="0"/>
              </a:spcBef>
              <a:buNone/>
            </a:pPr>
            <a:r>
              <a:rPr lang="en" sz="1800"/>
              <a:t>@TiGilboa</a:t>
            </a:r>
          </a:p>
        </p:txBody>
      </p:sp>
      <p:pic>
        <p:nvPicPr>
          <p:cNvPr descr="bolder learning design logo" id="200" name="Shape 200" title="bolder learning design logo"/>
          <p:cNvPicPr preferRelativeResize="0"/>
          <p:nvPr/>
        </p:nvPicPr>
        <p:blipFill>
          <a:blip r:embed="rId5">
            <a:alphaModFix/>
          </a:blip>
          <a:stretch>
            <a:fillRect/>
          </a:stretch>
        </p:blipFill>
        <p:spPr>
          <a:xfrm>
            <a:off x="6332375" y="-216100"/>
            <a:ext cx="3205238" cy="2136825"/>
          </a:xfrm>
          <a:prstGeom prst="rect">
            <a:avLst/>
          </a:prstGeom>
          <a:noFill/>
          <a:ln>
            <a:noFill/>
          </a:ln>
        </p:spPr>
      </p:pic>
      <p:pic>
        <p:nvPicPr>
          <p:cNvPr id="201" name="Shape 201"/>
          <p:cNvPicPr preferRelativeResize="0"/>
          <p:nvPr/>
        </p:nvPicPr>
        <p:blipFill>
          <a:blip r:embed="rId6">
            <a:alphaModFix/>
          </a:blip>
          <a:stretch>
            <a:fillRect/>
          </a:stretch>
        </p:blipFill>
        <p:spPr>
          <a:xfrm>
            <a:off x="3653700" y="1686950"/>
            <a:ext cx="5353153" cy="28655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descr="Welcome! Happy Tuesday, " id="66" name="Shape 66" title="Welcome! Happy Tuesday,"/>
          <p:cNvSpPr txBox="1"/>
          <p:nvPr>
            <p:ph type="title"/>
          </p:nvPr>
        </p:nvSpPr>
        <p:spPr>
          <a:xfrm>
            <a:off x="277525" y="41175"/>
            <a:ext cx="5667000" cy="1026000"/>
          </a:xfrm>
          <a:prstGeom prst="rect">
            <a:avLst/>
          </a:prstGeom>
        </p:spPr>
        <p:txBody>
          <a:bodyPr anchorCtr="0" anchor="b" bIns="91425" lIns="91425" rIns="91425" wrap="square" tIns="91425">
            <a:noAutofit/>
          </a:bodyPr>
          <a:lstStyle/>
          <a:p>
            <a:pPr lvl="0" algn="l">
              <a:spcBef>
                <a:spcPts val="0"/>
              </a:spcBef>
              <a:buNone/>
            </a:pPr>
            <a:r>
              <a:rPr lang="en" sz="3600"/>
              <a:t>Welcome! Happy Tuesday,</a:t>
            </a:r>
          </a:p>
        </p:txBody>
      </p:sp>
      <p:sp>
        <p:nvSpPr>
          <p:cNvPr descr="Thank you for being here. Please pick up a handout and respond to the questions in the space provided. You will be asked to share what you write. You have 4 minutes.  Guess the three most ubiquitous instructional, academic technologies across CU’s campus. Explain why you wrote down each guess.   List at least three “best pedagogical practices” for one of the technologies you listed above.  Write a definition for what you think an “anticipatory-set” or a “warm-up” refers to in an academic setting.  Predict how using daily warm-ups (anticipatory-sets) and closures (cool-downs) furthers academic learning, especially critical thinking skills for students. Explain another method for holding students’ accountable for assessing their own critical thinking skills. Compare the two with details.  Extension 1: Is this warm-up an example of culturally responsive teaching? Why or why not? Extension 2: How do you know if these slides are accessible? " id="67" name="Shape 67" title="Welcome! Begin Reading the Instructions and Writing Down your Thoughts."/>
          <p:cNvSpPr txBox="1"/>
          <p:nvPr>
            <p:ph idx="1" type="subTitle"/>
          </p:nvPr>
        </p:nvSpPr>
        <p:spPr>
          <a:xfrm>
            <a:off x="330650" y="864975"/>
            <a:ext cx="4997400" cy="1345500"/>
          </a:xfrm>
          <a:prstGeom prst="rect">
            <a:avLst/>
          </a:prstGeom>
        </p:spPr>
        <p:txBody>
          <a:bodyPr anchorCtr="0" anchor="t" bIns="91425" lIns="91425" rIns="91425" wrap="square" tIns="91425">
            <a:noAutofit/>
          </a:bodyPr>
          <a:lstStyle/>
          <a:p>
            <a:pPr lvl="0" rtl="0" algn="l">
              <a:spcBef>
                <a:spcPts val="0"/>
              </a:spcBef>
              <a:buNone/>
            </a:pPr>
            <a:r>
              <a:rPr i="1" lang="en" sz="1400">
                <a:solidFill>
                  <a:srgbClr val="000000"/>
                </a:solidFill>
                <a:highlight>
                  <a:srgbClr val="FFE599"/>
                </a:highlight>
                <a:latin typeface="Raleway"/>
                <a:ea typeface="Raleway"/>
                <a:cs typeface="Raleway"/>
                <a:sym typeface="Raleway"/>
              </a:rPr>
              <a:t>Thank you for being here. </a:t>
            </a:r>
            <a:r>
              <a:rPr lang="en" sz="1400">
                <a:solidFill>
                  <a:srgbClr val="000000"/>
                </a:solidFill>
                <a:highlight>
                  <a:srgbClr val="FFE599"/>
                </a:highlight>
                <a:latin typeface="Raleway"/>
                <a:ea typeface="Raleway"/>
                <a:cs typeface="Raleway"/>
                <a:sym typeface="Raleway"/>
              </a:rPr>
              <a:t>Please pick up a handout and respond to the questions in the space provided.</a:t>
            </a:r>
            <a:r>
              <a:rPr i="1" lang="en" sz="1200">
                <a:solidFill>
                  <a:srgbClr val="000000"/>
                </a:solidFill>
                <a:highlight>
                  <a:srgbClr val="FFE599"/>
                </a:highlight>
                <a:latin typeface="Raleway"/>
                <a:ea typeface="Raleway"/>
                <a:cs typeface="Raleway"/>
                <a:sym typeface="Raleway"/>
              </a:rPr>
              <a:t> You will be asked to share what you write. </a:t>
            </a:r>
            <a:r>
              <a:rPr b="1" i="1" lang="en" sz="1200">
                <a:solidFill>
                  <a:srgbClr val="000000"/>
                </a:solidFill>
                <a:highlight>
                  <a:srgbClr val="FFE599"/>
                </a:highlight>
                <a:latin typeface="Raleway"/>
                <a:ea typeface="Raleway"/>
                <a:cs typeface="Raleway"/>
                <a:sym typeface="Raleway"/>
              </a:rPr>
              <a:t>You have 4 minutes.</a:t>
            </a:r>
          </a:p>
          <a:p>
            <a:pPr lvl="0" rtl="0" algn="l">
              <a:spcBef>
                <a:spcPts val="0"/>
              </a:spcBef>
              <a:buNone/>
            </a:pPr>
            <a:r>
              <a:t/>
            </a:r>
            <a:endParaRPr i="1" sz="1200">
              <a:solidFill>
                <a:srgbClr val="000000"/>
              </a:solidFill>
              <a:highlight>
                <a:srgbClr val="FFE599"/>
              </a:highlight>
              <a:latin typeface="Raleway"/>
              <a:ea typeface="Raleway"/>
              <a:cs typeface="Raleway"/>
              <a:sym typeface="Raleway"/>
            </a:endParaRPr>
          </a:p>
          <a:p>
            <a:pPr indent="-304800" lvl="0" marL="457200" rtl="0" algn="l">
              <a:spcBef>
                <a:spcPts val="0"/>
              </a:spcBef>
              <a:buClr>
                <a:srgbClr val="000000"/>
              </a:buClr>
              <a:buSzPct val="100000"/>
              <a:buFont typeface="Arial"/>
              <a:buAutoNum type="arabicPeriod"/>
            </a:pPr>
            <a:r>
              <a:rPr lang="en" sz="1200">
                <a:solidFill>
                  <a:srgbClr val="000000"/>
                </a:solidFill>
                <a:latin typeface="Raleway"/>
                <a:ea typeface="Raleway"/>
                <a:cs typeface="Raleway"/>
                <a:sym typeface="Raleway"/>
              </a:rPr>
              <a:t>Guess the three most ubiquitous instructional, academic technologies across CU’s campus. Explain why you wrote down each guess. </a:t>
            </a:r>
          </a:p>
          <a:p>
            <a:pPr lvl="0" rtl="0" algn="l">
              <a:spcBef>
                <a:spcPts val="0"/>
              </a:spcBef>
              <a:buNone/>
            </a:pPr>
            <a:r>
              <a:t/>
            </a:r>
            <a:endParaRPr sz="1200">
              <a:solidFill>
                <a:srgbClr val="000000"/>
              </a:solidFill>
              <a:latin typeface="Raleway"/>
              <a:ea typeface="Raleway"/>
              <a:cs typeface="Raleway"/>
              <a:sym typeface="Raleway"/>
            </a:endParaRPr>
          </a:p>
          <a:p>
            <a:pPr indent="-304800" lvl="0" marL="457200" rtl="0" algn="l">
              <a:spcBef>
                <a:spcPts val="0"/>
              </a:spcBef>
              <a:buClr>
                <a:srgbClr val="000000"/>
              </a:buClr>
              <a:buSzPct val="100000"/>
              <a:buFont typeface="Arial"/>
              <a:buAutoNum type="arabicPeriod"/>
            </a:pPr>
            <a:r>
              <a:rPr lang="en" sz="1200">
                <a:solidFill>
                  <a:srgbClr val="000000"/>
                </a:solidFill>
                <a:latin typeface="Raleway"/>
                <a:ea typeface="Raleway"/>
                <a:cs typeface="Raleway"/>
                <a:sym typeface="Raleway"/>
              </a:rPr>
              <a:t>List at least three “best pedagogical practices” for one of the technologies you listed above.</a:t>
            </a:r>
          </a:p>
          <a:p>
            <a:pPr lvl="0" rtl="0" algn="l">
              <a:spcBef>
                <a:spcPts val="0"/>
              </a:spcBef>
              <a:buNone/>
            </a:pPr>
            <a:r>
              <a:t/>
            </a:r>
            <a:endParaRPr sz="1200">
              <a:solidFill>
                <a:srgbClr val="000000"/>
              </a:solidFill>
              <a:latin typeface="Raleway"/>
              <a:ea typeface="Raleway"/>
              <a:cs typeface="Raleway"/>
              <a:sym typeface="Raleway"/>
            </a:endParaRPr>
          </a:p>
          <a:p>
            <a:pPr indent="-304800" lvl="0" marL="457200" rtl="0" algn="l">
              <a:spcBef>
                <a:spcPts val="0"/>
              </a:spcBef>
              <a:buClr>
                <a:srgbClr val="000000"/>
              </a:buClr>
              <a:buSzPct val="100000"/>
              <a:buFont typeface="Arial"/>
              <a:buAutoNum type="arabicPeriod"/>
            </a:pPr>
            <a:r>
              <a:rPr lang="en" sz="1200">
                <a:solidFill>
                  <a:srgbClr val="000000"/>
                </a:solidFill>
                <a:latin typeface="Raleway"/>
                <a:ea typeface="Raleway"/>
                <a:cs typeface="Raleway"/>
                <a:sym typeface="Raleway"/>
              </a:rPr>
              <a:t>Write a definition for what you think an “anticipatory-set” or a “warm-up” refers to in an academic setting.</a:t>
            </a:r>
          </a:p>
          <a:p>
            <a:pPr lvl="0" rtl="0" algn="l">
              <a:spcBef>
                <a:spcPts val="0"/>
              </a:spcBef>
              <a:buNone/>
            </a:pPr>
            <a:r>
              <a:t/>
            </a:r>
            <a:endParaRPr sz="1200">
              <a:solidFill>
                <a:srgbClr val="000000"/>
              </a:solidFill>
              <a:latin typeface="Raleway"/>
              <a:ea typeface="Raleway"/>
              <a:cs typeface="Raleway"/>
              <a:sym typeface="Raleway"/>
            </a:endParaRPr>
          </a:p>
          <a:p>
            <a:pPr indent="-304800" lvl="0" marL="457200" rtl="0" algn="l">
              <a:spcBef>
                <a:spcPts val="0"/>
              </a:spcBef>
              <a:buClr>
                <a:srgbClr val="000000"/>
              </a:buClr>
              <a:buSzPct val="100000"/>
              <a:buFont typeface="Raleway"/>
              <a:buAutoNum type="arabicPeriod"/>
            </a:pPr>
            <a:r>
              <a:rPr lang="en" sz="1200">
                <a:solidFill>
                  <a:srgbClr val="000000"/>
                </a:solidFill>
                <a:latin typeface="Raleway"/>
                <a:ea typeface="Raleway"/>
                <a:cs typeface="Raleway"/>
                <a:sym typeface="Raleway"/>
              </a:rPr>
              <a:t>Predict how using daily warm-ups (anticipatory-sets) and closures (cool-downs) furthers academic learning, especially critical thinking skills for students. Explain another method for holding students’ accountable for assessing their own critical thinking skills. Compare the two with details.</a:t>
            </a:r>
          </a:p>
          <a:p>
            <a:pPr lvl="0" rtl="0" algn="l">
              <a:spcBef>
                <a:spcPts val="0"/>
              </a:spcBef>
              <a:buNone/>
            </a:pPr>
            <a:r>
              <a:t/>
            </a:r>
            <a:endParaRPr sz="1200">
              <a:solidFill>
                <a:srgbClr val="000000"/>
              </a:solidFill>
              <a:latin typeface="Raleway"/>
              <a:ea typeface="Raleway"/>
              <a:cs typeface="Raleway"/>
              <a:sym typeface="Raleway"/>
            </a:endParaRPr>
          </a:p>
          <a:p>
            <a:pPr lvl="0" rtl="0" algn="l">
              <a:spcBef>
                <a:spcPts val="0"/>
              </a:spcBef>
              <a:buNone/>
            </a:pPr>
            <a:r>
              <a:rPr i="1" lang="en" sz="1100">
                <a:solidFill>
                  <a:srgbClr val="000000"/>
                </a:solidFill>
                <a:latin typeface="Raleway"/>
                <a:ea typeface="Raleway"/>
                <a:cs typeface="Raleway"/>
                <a:sym typeface="Raleway"/>
              </a:rPr>
              <a:t>Extension 1: Is this warm-up an example of culturally responsive teaching? Why or why not? Extension 2: How do you know if these slides are accessible?</a:t>
            </a:r>
          </a:p>
          <a:p>
            <a:pPr lvl="0" rtl="0" algn="l">
              <a:spcBef>
                <a:spcPts val="0"/>
              </a:spcBef>
              <a:buNone/>
            </a:pPr>
            <a:r>
              <a:t/>
            </a:r>
            <a:endParaRPr sz="1200">
              <a:solidFill>
                <a:srgbClr val="000000"/>
              </a:solidFill>
              <a:latin typeface="Arial"/>
              <a:ea typeface="Arial"/>
              <a:cs typeface="Arial"/>
              <a:sym typeface="Arial"/>
            </a:endParaRPr>
          </a:p>
          <a:p>
            <a:pPr lvl="0" rtl="0" algn="l">
              <a:spcBef>
                <a:spcPts val="0"/>
              </a:spcBef>
              <a:buNone/>
            </a:pPr>
            <a:r>
              <a:t/>
            </a:r>
            <a:endParaRPr i="1" sz="1200">
              <a:solidFill>
                <a:srgbClr val="000000"/>
              </a:solidFill>
              <a:highlight>
                <a:srgbClr val="FFE599"/>
              </a:highlight>
              <a:latin typeface="Arial"/>
              <a:ea typeface="Arial"/>
              <a:cs typeface="Arial"/>
              <a:sym typeface="Arial"/>
            </a:endParaRPr>
          </a:p>
        </p:txBody>
      </p:sp>
      <p:sp>
        <p:nvSpPr>
          <p:cNvPr descr="Your Session Objectives: Explain how Tara’s professional background influenced today’s topic  Describe the structure and best practices of a anticipatory-set and closure Explain how using anticipatory-sets and closures furthers students’ critical thinking skills Access the Slides at: goo.gl/5L3sJV " id="68" name="Shape 68" title="Access the Slides at: goo.gl/5L3sJV &amp; Session Objectives"/>
          <p:cNvSpPr txBox="1"/>
          <p:nvPr>
            <p:ph idx="2" type="body"/>
          </p:nvPr>
        </p:nvSpPr>
        <p:spPr>
          <a:xfrm>
            <a:off x="5944525" y="724200"/>
            <a:ext cx="3130500" cy="3695100"/>
          </a:xfrm>
          <a:prstGeom prst="rect">
            <a:avLst/>
          </a:prstGeom>
        </p:spPr>
        <p:txBody>
          <a:bodyPr anchorCtr="0" anchor="ctr" bIns="91425" lIns="91425" rIns="91425" wrap="square" tIns="91425">
            <a:noAutofit/>
          </a:bodyPr>
          <a:lstStyle/>
          <a:p>
            <a:pPr lvl="0" rtl="0">
              <a:lnSpc>
                <a:spcPct val="100000"/>
              </a:lnSpc>
              <a:spcBef>
                <a:spcPts val="0"/>
              </a:spcBef>
              <a:spcAft>
                <a:spcPts val="0"/>
              </a:spcAft>
              <a:buNone/>
            </a:pPr>
            <a:r>
              <a:t/>
            </a:r>
            <a:endParaRPr sz="1000">
              <a:solidFill>
                <a:srgbClr val="FFF2CC"/>
              </a:solidFill>
              <a:latin typeface="Roboto"/>
              <a:ea typeface="Roboto"/>
              <a:cs typeface="Roboto"/>
              <a:sym typeface="Roboto"/>
            </a:endParaRPr>
          </a:p>
          <a:p>
            <a:pPr lvl="0">
              <a:spcBef>
                <a:spcPts val="0"/>
              </a:spcBef>
              <a:buNone/>
            </a:pPr>
            <a:r>
              <a:rPr lang="en" sz="1400" u="sng"/>
              <a:t>Outcomes:</a:t>
            </a:r>
          </a:p>
          <a:p>
            <a:pPr indent="-317500" lvl="0" marL="457200" rtl="0">
              <a:spcBef>
                <a:spcPts val="0"/>
              </a:spcBef>
              <a:spcAft>
                <a:spcPts val="0"/>
              </a:spcAft>
              <a:buSzPct val="100000"/>
              <a:buAutoNum type="arabicPeriod"/>
            </a:pPr>
            <a:r>
              <a:rPr lang="en" sz="1400"/>
              <a:t>Explain how Tara’s professional background influenced today’s topic </a:t>
            </a:r>
          </a:p>
          <a:p>
            <a:pPr indent="-317500" lvl="0" marL="457200" rtl="0">
              <a:spcBef>
                <a:spcPts val="0"/>
              </a:spcBef>
              <a:spcAft>
                <a:spcPts val="0"/>
              </a:spcAft>
              <a:buSzPct val="100000"/>
              <a:buAutoNum type="arabicPeriod"/>
            </a:pPr>
            <a:r>
              <a:rPr lang="en" sz="1400"/>
              <a:t>Describe the structure and best practices of a anticipatory-set and closure</a:t>
            </a:r>
          </a:p>
          <a:p>
            <a:pPr indent="-317500" lvl="0" marL="457200" rtl="0">
              <a:spcBef>
                <a:spcPts val="0"/>
              </a:spcBef>
              <a:buSzPct val="100000"/>
              <a:buAutoNum type="arabicPeriod"/>
            </a:pPr>
            <a:r>
              <a:rPr lang="en" sz="1400"/>
              <a:t>Explain how using anticipatory-sets and closures furthers students’ critical thinking skills</a:t>
            </a:r>
          </a:p>
          <a:p>
            <a:pPr lvl="0" rtl="0" algn="r">
              <a:lnSpc>
                <a:spcPct val="100000"/>
              </a:lnSpc>
              <a:spcBef>
                <a:spcPts val="0"/>
              </a:spcBef>
              <a:spcAft>
                <a:spcPts val="0"/>
              </a:spcAft>
              <a:buNone/>
            </a:pPr>
            <a:r>
              <a:rPr lang="en" sz="1200">
                <a:solidFill>
                  <a:srgbClr val="FFFFFF"/>
                </a:solidFill>
                <a:latin typeface="Roboto"/>
                <a:ea typeface="Roboto"/>
                <a:cs typeface="Roboto"/>
                <a:sym typeface="Roboto"/>
              </a:rPr>
              <a:t>Access the Slides at: </a:t>
            </a:r>
            <a:r>
              <a:rPr b="1" lang="en" sz="1200">
                <a:solidFill>
                  <a:srgbClr val="FFF2CC"/>
                </a:solidFill>
                <a:latin typeface="Roboto"/>
                <a:ea typeface="Roboto"/>
                <a:cs typeface="Roboto"/>
                <a:sym typeface="Roboto"/>
              </a:rPr>
              <a:t>goo.gl/5L3sJV</a:t>
            </a:r>
          </a:p>
          <a:p>
            <a:pPr lvl="0" rtl="0" algn="r">
              <a:lnSpc>
                <a:spcPct val="100000"/>
              </a:lnSpc>
              <a:spcBef>
                <a:spcPts val="0"/>
              </a:spcBef>
              <a:spcAft>
                <a:spcPts val="0"/>
              </a:spcAft>
              <a:buNone/>
            </a:pPr>
            <a:r>
              <a:rPr lang="en" sz="1200">
                <a:solidFill>
                  <a:srgbClr val="FFFFFF"/>
                </a:solidFill>
                <a:latin typeface="Roboto"/>
                <a:ea typeface="Roboto"/>
                <a:cs typeface="Roboto"/>
                <a:sym typeface="Roboto"/>
              </a:rPr>
              <a:t>or </a:t>
            </a:r>
            <a:r>
              <a:rPr b="1" lang="en" sz="1200">
                <a:solidFill>
                  <a:srgbClr val="FFF2CC"/>
                </a:solidFill>
                <a:latin typeface="Roboto"/>
                <a:ea typeface="Roboto"/>
                <a:cs typeface="Roboto"/>
                <a:sym typeface="Roboto"/>
              </a:rPr>
              <a:t>taragilboa.com</a:t>
            </a:r>
          </a:p>
        </p:txBody>
      </p:sp>
      <p:sp>
        <p:nvSpPr>
          <p:cNvPr descr="Black Diamond" id="69" name="Shape 69" title="Harder Question #3"/>
          <p:cNvSpPr/>
          <p:nvPr/>
        </p:nvSpPr>
        <p:spPr>
          <a:xfrm>
            <a:off x="192769" y="2984542"/>
            <a:ext cx="231900" cy="343800"/>
          </a:xfrm>
          <a:prstGeom prst="diamond">
            <a:avLst/>
          </a:prstGeom>
          <a:solidFill>
            <a:srgbClr val="999999"/>
          </a:solidFill>
          <a:ln>
            <a:noFill/>
          </a:ln>
        </p:spPr>
        <p:txBody>
          <a:bodyPr anchorCtr="0" anchor="ctr" bIns="91425" lIns="91425" rIns="91425" wrap="square" tIns="91425">
            <a:noAutofit/>
          </a:bodyPr>
          <a:lstStyle/>
          <a:p>
            <a:pPr lvl="0" rtl="0">
              <a:spcBef>
                <a:spcPts val="0"/>
              </a:spcBef>
              <a:buNone/>
            </a:pPr>
            <a:r>
              <a:t/>
            </a:r>
            <a:endParaRPr>
              <a:highlight>
                <a:srgbClr val="000000"/>
              </a:highlight>
            </a:endParaRPr>
          </a:p>
        </p:txBody>
      </p:sp>
      <p:sp>
        <p:nvSpPr>
          <p:cNvPr descr="Easy question #1 (green circle)" id="70" name="Shape 70" title="Easy question #1 (green circle)"/>
          <p:cNvSpPr/>
          <p:nvPr/>
        </p:nvSpPr>
        <p:spPr>
          <a:xfrm>
            <a:off x="173800" y="1783048"/>
            <a:ext cx="270000" cy="257100"/>
          </a:xfrm>
          <a:prstGeom prst="ellipse">
            <a:avLst/>
          </a:prstGeom>
          <a:solidFill>
            <a:srgbClr val="D9EAD3"/>
          </a:solidFill>
          <a:ln>
            <a:noFill/>
          </a:ln>
        </p:spPr>
        <p:txBody>
          <a:bodyPr anchorCtr="0" anchor="ctr" bIns="91425" lIns="91425" rIns="91425" wrap="square" tIns="91425">
            <a:noAutofit/>
          </a:bodyPr>
          <a:lstStyle/>
          <a:p>
            <a:pPr lvl="0" rtl="0">
              <a:spcBef>
                <a:spcPts val="0"/>
              </a:spcBef>
              <a:buNone/>
            </a:pPr>
            <a:r>
              <a:t/>
            </a:r>
            <a:endParaRPr>
              <a:solidFill>
                <a:srgbClr val="D9EAD3"/>
              </a:solidFill>
            </a:endParaRPr>
          </a:p>
        </p:txBody>
      </p:sp>
      <p:sp>
        <p:nvSpPr>
          <p:cNvPr descr="Blue Square" id="71" name="Shape 71" title="Medium Question #2"/>
          <p:cNvSpPr/>
          <p:nvPr/>
        </p:nvSpPr>
        <p:spPr>
          <a:xfrm>
            <a:off x="192772" y="2439548"/>
            <a:ext cx="231900" cy="230400"/>
          </a:xfrm>
          <a:prstGeom prst="rect">
            <a:avLst/>
          </a:prstGeom>
          <a:solidFill>
            <a:srgbClr val="C9DAF8"/>
          </a:solidFill>
          <a:ln>
            <a:noFill/>
          </a:ln>
        </p:spPr>
        <p:txBody>
          <a:bodyPr anchorCtr="0" anchor="ctr" bIns="91425" lIns="91425" rIns="91425" wrap="square" tIns="91425">
            <a:noAutofit/>
          </a:bodyPr>
          <a:lstStyle/>
          <a:p>
            <a:pPr lvl="0" rtl="0">
              <a:spcBef>
                <a:spcPts val="0"/>
              </a:spcBef>
              <a:buNone/>
            </a:pPr>
            <a:r>
              <a:t/>
            </a:r>
            <a:endParaRPr>
              <a:solidFill>
                <a:schemeClr val="accent4"/>
              </a:solidFill>
            </a:endParaRPr>
          </a:p>
        </p:txBody>
      </p:sp>
      <p:grpSp>
        <p:nvGrpSpPr>
          <p:cNvPr id="72" name="Shape 72"/>
          <p:cNvGrpSpPr/>
          <p:nvPr/>
        </p:nvGrpSpPr>
        <p:grpSpPr>
          <a:xfrm>
            <a:off x="114013" y="3570008"/>
            <a:ext cx="400515" cy="577293"/>
            <a:chOff x="114013" y="3570008"/>
            <a:chExt cx="400515" cy="577293"/>
          </a:xfrm>
        </p:grpSpPr>
        <p:sp>
          <p:nvSpPr>
            <p:cNvPr id="73" name="Shape 73"/>
            <p:cNvSpPr/>
            <p:nvPr/>
          </p:nvSpPr>
          <p:spPr>
            <a:xfrm>
              <a:off x="114013" y="3570008"/>
              <a:ext cx="237000" cy="343800"/>
            </a:xfrm>
            <a:prstGeom prst="diamond">
              <a:avLst/>
            </a:prstGeom>
            <a:solidFill>
              <a:srgbClr val="999999"/>
            </a:solidFill>
            <a:ln>
              <a:noFill/>
            </a:ln>
          </p:spPr>
          <p:txBody>
            <a:bodyPr anchorCtr="0" anchor="ctr" bIns="91425" lIns="91425" rIns="91425" wrap="square" tIns="91425">
              <a:noAutofit/>
            </a:bodyPr>
            <a:lstStyle/>
            <a:p>
              <a:pPr lvl="0" rtl="0">
                <a:spcBef>
                  <a:spcPts val="0"/>
                </a:spcBef>
                <a:buNone/>
              </a:pPr>
              <a:r>
                <a:t/>
              </a:r>
              <a:endParaRPr>
                <a:highlight>
                  <a:srgbClr val="000000"/>
                </a:highlight>
              </a:endParaRPr>
            </a:p>
          </p:txBody>
        </p:sp>
        <p:sp>
          <p:nvSpPr>
            <p:cNvPr descr="Most difficult question #4 - Double black diamond" id="74" name="Shape 74" title="Most difficult question #4 - Double black diamond"/>
            <p:cNvSpPr/>
            <p:nvPr/>
          </p:nvSpPr>
          <p:spPr>
            <a:xfrm>
              <a:off x="277528" y="3803500"/>
              <a:ext cx="237000" cy="343800"/>
            </a:xfrm>
            <a:prstGeom prst="diamond">
              <a:avLst/>
            </a:prstGeom>
            <a:solidFill>
              <a:srgbClr val="999999"/>
            </a:solidFill>
            <a:ln>
              <a:noFill/>
            </a:ln>
          </p:spPr>
          <p:txBody>
            <a:bodyPr anchorCtr="0" anchor="ctr" bIns="91425" lIns="91425" rIns="91425" wrap="square" tIns="91425">
              <a:noAutofit/>
            </a:bodyPr>
            <a:lstStyle/>
            <a:p>
              <a:pPr lvl="0" rtl="0">
                <a:spcBef>
                  <a:spcPts val="0"/>
                </a:spcBef>
                <a:buNone/>
              </a:pPr>
              <a:r>
                <a:t/>
              </a:r>
              <a:endParaRPr>
                <a:highlight>
                  <a:srgbClr val="000000"/>
                </a:highlight>
              </a:endParaRPr>
            </a:p>
          </p:txBody>
        </p:sp>
      </p:grpSp>
      <p:pic>
        <p:nvPicPr>
          <p:cNvPr id="75" name="Shape 75" title="timer image"/>
          <p:cNvPicPr preferRelativeResize="0"/>
          <p:nvPr/>
        </p:nvPicPr>
        <p:blipFill>
          <a:blip r:embed="rId3">
            <a:alphaModFix/>
          </a:blip>
          <a:stretch>
            <a:fillRect/>
          </a:stretch>
        </p:blipFill>
        <p:spPr>
          <a:xfrm>
            <a:off x="4028899" y="1394891"/>
            <a:ext cx="231901" cy="2856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descr="google science journal Flipgrid appear.in badgr quizlet breakoutedu infogram padlet alef" id="80" name="Shape 80" title="Series of images with edtech logos"/>
          <p:cNvSpPr/>
          <p:nvPr/>
        </p:nvSpPr>
        <p:spPr>
          <a:xfrm>
            <a:off x="209950" y="346075"/>
            <a:ext cx="8406600" cy="2494200"/>
          </a:xfrm>
          <a:prstGeom prst="rect">
            <a:avLst/>
          </a:prstGeom>
          <a:solidFill>
            <a:srgbClr val="27D2D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81" name="Shape 81"/>
          <p:cNvGrpSpPr/>
          <p:nvPr/>
        </p:nvGrpSpPr>
        <p:grpSpPr>
          <a:xfrm>
            <a:off x="328350" y="232550"/>
            <a:ext cx="8288085" cy="4699375"/>
            <a:chOff x="328350" y="232550"/>
            <a:chExt cx="8288085" cy="4699375"/>
          </a:xfrm>
        </p:grpSpPr>
        <p:pic>
          <p:nvPicPr>
            <p:cNvPr id="82" name="Shape 82"/>
            <p:cNvPicPr preferRelativeResize="0"/>
            <p:nvPr/>
          </p:nvPicPr>
          <p:blipFill>
            <a:blip r:embed="rId3">
              <a:alphaModFix/>
            </a:blip>
            <a:stretch>
              <a:fillRect/>
            </a:stretch>
          </p:blipFill>
          <p:spPr>
            <a:xfrm>
              <a:off x="5081400" y="264350"/>
              <a:ext cx="2869526" cy="1488975"/>
            </a:xfrm>
            <a:prstGeom prst="rect">
              <a:avLst/>
            </a:prstGeom>
            <a:noFill/>
            <a:ln>
              <a:noFill/>
            </a:ln>
          </p:spPr>
        </p:pic>
        <p:pic>
          <p:nvPicPr>
            <p:cNvPr id="83" name="Shape 83"/>
            <p:cNvPicPr preferRelativeResize="0"/>
            <p:nvPr/>
          </p:nvPicPr>
          <p:blipFill>
            <a:blip r:embed="rId4">
              <a:alphaModFix/>
            </a:blip>
            <a:stretch>
              <a:fillRect/>
            </a:stretch>
          </p:blipFill>
          <p:spPr>
            <a:xfrm>
              <a:off x="328350" y="232550"/>
              <a:ext cx="1488975" cy="1488975"/>
            </a:xfrm>
            <a:prstGeom prst="rect">
              <a:avLst/>
            </a:prstGeom>
            <a:noFill/>
            <a:ln>
              <a:noFill/>
            </a:ln>
          </p:spPr>
        </p:pic>
        <p:pic>
          <p:nvPicPr>
            <p:cNvPr id="84" name="Shape 84"/>
            <p:cNvPicPr preferRelativeResize="0"/>
            <p:nvPr/>
          </p:nvPicPr>
          <p:blipFill>
            <a:blip r:embed="rId5">
              <a:alphaModFix/>
            </a:blip>
            <a:stretch>
              <a:fillRect/>
            </a:stretch>
          </p:blipFill>
          <p:spPr>
            <a:xfrm>
              <a:off x="1994475" y="3379350"/>
              <a:ext cx="2876050" cy="1552575"/>
            </a:xfrm>
            <a:prstGeom prst="rect">
              <a:avLst/>
            </a:prstGeom>
            <a:noFill/>
            <a:ln>
              <a:noFill/>
            </a:ln>
          </p:spPr>
        </p:pic>
        <p:pic>
          <p:nvPicPr>
            <p:cNvPr id="85" name="Shape 85"/>
            <p:cNvPicPr preferRelativeResize="0"/>
            <p:nvPr/>
          </p:nvPicPr>
          <p:blipFill>
            <a:blip r:embed="rId6">
              <a:alphaModFix/>
            </a:blip>
            <a:stretch>
              <a:fillRect/>
            </a:stretch>
          </p:blipFill>
          <p:spPr>
            <a:xfrm>
              <a:off x="328350" y="1917663"/>
              <a:ext cx="1302350" cy="1308166"/>
            </a:xfrm>
            <a:prstGeom prst="rect">
              <a:avLst/>
            </a:prstGeom>
            <a:noFill/>
            <a:ln>
              <a:noFill/>
            </a:ln>
          </p:spPr>
        </p:pic>
        <p:pic>
          <p:nvPicPr>
            <p:cNvPr id="86" name="Shape 86"/>
            <p:cNvPicPr preferRelativeResize="0"/>
            <p:nvPr/>
          </p:nvPicPr>
          <p:blipFill>
            <a:blip r:embed="rId7">
              <a:alphaModFix/>
            </a:blip>
            <a:stretch>
              <a:fillRect/>
            </a:stretch>
          </p:blipFill>
          <p:spPr>
            <a:xfrm>
              <a:off x="2032325" y="232550"/>
              <a:ext cx="2869525" cy="1552575"/>
            </a:xfrm>
            <a:prstGeom prst="rect">
              <a:avLst/>
            </a:prstGeom>
            <a:noFill/>
            <a:ln>
              <a:noFill/>
            </a:ln>
          </p:spPr>
        </p:pic>
        <p:pic>
          <p:nvPicPr>
            <p:cNvPr id="87" name="Shape 87"/>
            <p:cNvPicPr preferRelativeResize="0"/>
            <p:nvPr/>
          </p:nvPicPr>
          <p:blipFill>
            <a:blip r:embed="rId8">
              <a:alphaModFix/>
            </a:blip>
            <a:stretch>
              <a:fillRect/>
            </a:stretch>
          </p:blipFill>
          <p:spPr>
            <a:xfrm>
              <a:off x="2032313" y="1973500"/>
              <a:ext cx="2876063" cy="1217475"/>
            </a:xfrm>
            <a:prstGeom prst="rect">
              <a:avLst/>
            </a:prstGeom>
            <a:noFill/>
            <a:ln>
              <a:noFill/>
            </a:ln>
          </p:spPr>
        </p:pic>
        <p:pic>
          <p:nvPicPr>
            <p:cNvPr id="88" name="Shape 88"/>
            <p:cNvPicPr preferRelativeResize="0"/>
            <p:nvPr/>
          </p:nvPicPr>
          <p:blipFill>
            <a:blip r:embed="rId9">
              <a:alphaModFix/>
            </a:blip>
            <a:stretch>
              <a:fillRect/>
            </a:stretch>
          </p:blipFill>
          <p:spPr>
            <a:xfrm>
              <a:off x="5081400" y="1933850"/>
              <a:ext cx="3232275" cy="1422904"/>
            </a:xfrm>
            <a:prstGeom prst="rect">
              <a:avLst/>
            </a:prstGeom>
            <a:noFill/>
            <a:ln>
              <a:noFill/>
            </a:ln>
          </p:spPr>
        </p:pic>
        <p:pic>
          <p:nvPicPr>
            <p:cNvPr id="89" name="Shape 89"/>
            <p:cNvPicPr preferRelativeResize="0"/>
            <p:nvPr/>
          </p:nvPicPr>
          <p:blipFill>
            <a:blip r:embed="rId10">
              <a:alphaModFix/>
            </a:blip>
            <a:stretch>
              <a:fillRect/>
            </a:stretch>
          </p:blipFill>
          <p:spPr>
            <a:xfrm>
              <a:off x="328350" y="3421974"/>
              <a:ext cx="1302350" cy="1160565"/>
            </a:xfrm>
            <a:prstGeom prst="rect">
              <a:avLst/>
            </a:prstGeom>
            <a:noFill/>
            <a:ln>
              <a:noFill/>
            </a:ln>
          </p:spPr>
        </p:pic>
        <p:pic>
          <p:nvPicPr>
            <p:cNvPr id="90" name="Shape 90"/>
            <p:cNvPicPr preferRelativeResize="0"/>
            <p:nvPr/>
          </p:nvPicPr>
          <p:blipFill>
            <a:blip r:embed="rId11">
              <a:alphaModFix/>
            </a:blip>
            <a:stretch>
              <a:fillRect/>
            </a:stretch>
          </p:blipFill>
          <p:spPr>
            <a:xfrm>
              <a:off x="5081405" y="3509020"/>
              <a:ext cx="1154320" cy="1422900"/>
            </a:xfrm>
            <a:prstGeom prst="rect">
              <a:avLst/>
            </a:prstGeom>
            <a:noFill/>
            <a:ln>
              <a:noFill/>
            </a:ln>
          </p:spPr>
        </p:pic>
        <p:pic>
          <p:nvPicPr>
            <p:cNvPr id="91" name="Shape 91"/>
            <p:cNvPicPr preferRelativeResize="0"/>
            <p:nvPr/>
          </p:nvPicPr>
          <p:blipFill>
            <a:blip r:embed="rId12">
              <a:alphaModFix/>
            </a:blip>
            <a:stretch>
              <a:fillRect/>
            </a:stretch>
          </p:blipFill>
          <p:spPr>
            <a:xfrm>
              <a:off x="6388125" y="3509150"/>
              <a:ext cx="2228310" cy="11605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Shape 96" title="image of google slides icon"/>
          <p:cNvPicPr preferRelativeResize="0"/>
          <p:nvPr/>
        </p:nvPicPr>
        <p:blipFill>
          <a:blip r:embed="rId3">
            <a:alphaModFix/>
          </a:blip>
          <a:stretch>
            <a:fillRect/>
          </a:stretch>
        </p:blipFill>
        <p:spPr>
          <a:xfrm>
            <a:off x="1011450" y="1222000"/>
            <a:ext cx="7211725" cy="2699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695425" y="-470575"/>
            <a:ext cx="5249100" cy="1509600"/>
          </a:xfrm>
          <a:prstGeom prst="rect">
            <a:avLst/>
          </a:prstGeom>
        </p:spPr>
        <p:txBody>
          <a:bodyPr anchorCtr="0" anchor="b" bIns="91425" lIns="91425" rIns="91425" wrap="square" tIns="91425">
            <a:noAutofit/>
          </a:bodyPr>
          <a:lstStyle/>
          <a:p>
            <a:pPr lvl="0" algn="l">
              <a:spcBef>
                <a:spcPts val="0"/>
              </a:spcBef>
              <a:buNone/>
            </a:pPr>
            <a:r>
              <a:rPr lang="en" sz="3000">
                <a:solidFill>
                  <a:srgbClr val="434343"/>
                </a:solidFill>
              </a:rPr>
              <a:t>Agenda</a:t>
            </a:r>
          </a:p>
        </p:txBody>
      </p:sp>
      <p:sp>
        <p:nvSpPr>
          <p:cNvPr descr="Warm-Up Introductions | Go-Over Warm-Up About Me  The Tool: Slides Best Practices Examples Create Your Own Closure  " id="102" name="Shape 102" title="Agenda"/>
          <p:cNvSpPr txBox="1"/>
          <p:nvPr>
            <p:ph idx="1" type="subTitle"/>
          </p:nvPr>
        </p:nvSpPr>
        <p:spPr>
          <a:xfrm>
            <a:off x="252375" y="558726"/>
            <a:ext cx="4045200" cy="1345500"/>
          </a:xfrm>
          <a:prstGeom prst="rect">
            <a:avLst/>
          </a:prstGeom>
        </p:spPr>
        <p:txBody>
          <a:bodyPr anchorCtr="0" anchor="t" bIns="91425" lIns="91425" rIns="91425" wrap="square" tIns="91425">
            <a:noAutofit/>
          </a:bodyPr>
          <a:lstStyle/>
          <a:p>
            <a:pPr lvl="0" rtl="0" algn="l">
              <a:lnSpc>
                <a:spcPct val="115000"/>
              </a:lnSpc>
              <a:spcBef>
                <a:spcPts val="0"/>
              </a:spcBef>
              <a:spcAft>
                <a:spcPts val="1600"/>
              </a:spcAft>
              <a:buNone/>
            </a:pPr>
            <a:r>
              <a:t/>
            </a:r>
            <a:endParaRPr sz="2400">
              <a:solidFill>
                <a:srgbClr val="434343"/>
              </a:solidFill>
            </a:endParaRPr>
          </a:p>
          <a:p>
            <a:pPr indent="-342900" lvl="0" marL="457200" rtl="0" algn="l">
              <a:lnSpc>
                <a:spcPct val="115000"/>
              </a:lnSpc>
              <a:spcBef>
                <a:spcPts val="0"/>
              </a:spcBef>
              <a:spcAft>
                <a:spcPts val="0"/>
              </a:spcAft>
              <a:buSzPct val="100000"/>
              <a:buAutoNum type="arabicPeriod"/>
            </a:pPr>
            <a:r>
              <a:rPr lang="en" sz="1800"/>
              <a:t>Warm-Up</a:t>
            </a:r>
          </a:p>
          <a:p>
            <a:pPr indent="-342900" lvl="0" marL="457200" rtl="0" algn="l">
              <a:lnSpc>
                <a:spcPct val="115000"/>
              </a:lnSpc>
              <a:spcBef>
                <a:spcPts val="0"/>
              </a:spcBef>
              <a:spcAft>
                <a:spcPts val="0"/>
              </a:spcAft>
              <a:buSzPct val="100000"/>
              <a:buAutoNum type="arabicPeriod"/>
            </a:pPr>
            <a:r>
              <a:rPr lang="en" sz="1800"/>
              <a:t>Introductions | Go-Over Warm-Up</a:t>
            </a:r>
          </a:p>
          <a:p>
            <a:pPr indent="-342900" lvl="0" marL="457200" rtl="0" algn="l">
              <a:lnSpc>
                <a:spcPct val="115000"/>
              </a:lnSpc>
              <a:spcBef>
                <a:spcPts val="0"/>
              </a:spcBef>
              <a:spcAft>
                <a:spcPts val="0"/>
              </a:spcAft>
              <a:buSzPct val="100000"/>
              <a:buAutoNum type="arabicPeriod"/>
            </a:pPr>
            <a:r>
              <a:rPr lang="en" sz="1800"/>
              <a:t>About Me </a:t>
            </a:r>
          </a:p>
          <a:p>
            <a:pPr indent="-342900" lvl="0" marL="457200" rtl="0" algn="l">
              <a:lnSpc>
                <a:spcPct val="115000"/>
              </a:lnSpc>
              <a:spcBef>
                <a:spcPts val="0"/>
              </a:spcBef>
              <a:spcAft>
                <a:spcPts val="0"/>
              </a:spcAft>
              <a:buSzPct val="100000"/>
              <a:buAutoNum type="arabicPeriod"/>
            </a:pPr>
            <a:r>
              <a:rPr b="1" lang="en" sz="1800"/>
              <a:t>The Tool: Slides</a:t>
            </a:r>
          </a:p>
          <a:p>
            <a:pPr indent="-342900" lvl="0" marL="457200" rtl="0" algn="l">
              <a:lnSpc>
                <a:spcPct val="115000"/>
              </a:lnSpc>
              <a:spcBef>
                <a:spcPts val="0"/>
              </a:spcBef>
              <a:spcAft>
                <a:spcPts val="0"/>
              </a:spcAft>
              <a:buSzPct val="100000"/>
              <a:buAutoNum type="arabicPeriod"/>
            </a:pPr>
            <a:r>
              <a:rPr i="1" lang="en" sz="1800"/>
              <a:t>Best Practices</a:t>
            </a:r>
          </a:p>
          <a:p>
            <a:pPr indent="-342900" lvl="0" marL="457200" rtl="0" algn="l">
              <a:lnSpc>
                <a:spcPct val="115000"/>
              </a:lnSpc>
              <a:spcBef>
                <a:spcPts val="0"/>
              </a:spcBef>
              <a:spcAft>
                <a:spcPts val="0"/>
              </a:spcAft>
              <a:buSzPct val="100000"/>
              <a:buAutoNum type="arabicPeriod"/>
            </a:pPr>
            <a:r>
              <a:rPr i="1" lang="en" sz="1800"/>
              <a:t>Examples</a:t>
            </a:r>
          </a:p>
          <a:p>
            <a:pPr indent="-342900" lvl="0" marL="457200" rtl="0" algn="l">
              <a:lnSpc>
                <a:spcPct val="115000"/>
              </a:lnSpc>
              <a:spcBef>
                <a:spcPts val="0"/>
              </a:spcBef>
              <a:spcAft>
                <a:spcPts val="0"/>
              </a:spcAft>
              <a:buSzPct val="100000"/>
              <a:buAutoNum type="arabicPeriod"/>
            </a:pPr>
            <a:r>
              <a:rPr i="1" lang="en" sz="1800"/>
              <a:t>Create Your Own</a:t>
            </a:r>
          </a:p>
          <a:p>
            <a:pPr indent="-342900" lvl="0" marL="457200" rtl="0" algn="l">
              <a:lnSpc>
                <a:spcPct val="115000"/>
              </a:lnSpc>
              <a:spcBef>
                <a:spcPts val="0"/>
              </a:spcBef>
              <a:spcAft>
                <a:spcPts val="1600"/>
              </a:spcAft>
              <a:buSzPct val="100000"/>
              <a:buAutoNum type="arabicPeriod"/>
            </a:pPr>
            <a:r>
              <a:rPr lang="en" sz="1800"/>
              <a:t>Closure </a:t>
            </a:r>
          </a:p>
          <a:p>
            <a:pPr lvl="0">
              <a:spcBef>
                <a:spcPts val="0"/>
              </a:spcBef>
              <a:buNone/>
            </a:pPr>
            <a:r>
              <a:t/>
            </a:r>
            <a:endParaRPr/>
          </a:p>
        </p:txBody>
      </p:sp>
      <p:sp>
        <p:nvSpPr>
          <p:cNvPr descr="Your Session Objectives: Explain how Tara’s professional background influenced today’s topic  Describe the structure and best practices of a anticipatory-set and closure Explain how using anticipatory-sets and closures furthers students’ critical thinking skills " id="103" name="Shape 103" title="Access the Slides at: goo.gl/5L3sJV and Session Objectives"/>
          <p:cNvSpPr txBox="1"/>
          <p:nvPr>
            <p:ph idx="2" type="body"/>
          </p:nvPr>
        </p:nvSpPr>
        <p:spPr>
          <a:xfrm>
            <a:off x="5944525" y="724200"/>
            <a:ext cx="3130500" cy="3695100"/>
          </a:xfrm>
          <a:prstGeom prst="rect">
            <a:avLst/>
          </a:prstGeom>
        </p:spPr>
        <p:txBody>
          <a:bodyPr anchorCtr="0" anchor="ctr" bIns="91425" lIns="91425" rIns="91425" wrap="square" tIns="91425">
            <a:noAutofit/>
          </a:bodyPr>
          <a:lstStyle/>
          <a:p>
            <a:pPr lvl="0" rtl="0">
              <a:lnSpc>
                <a:spcPct val="100000"/>
              </a:lnSpc>
              <a:spcBef>
                <a:spcPts val="0"/>
              </a:spcBef>
              <a:spcAft>
                <a:spcPts val="0"/>
              </a:spcAft>
              <a:buNone/>
            </a:pPr>
            <a:r>
              <a:t/>
            </a:r>
            <a:endParaRPr sz="1000">
              <a:solidFill>
                <a:srgbClr val="FFF2CC"/>
              </a:solidFill>
              <a:latin typeface="Roboto"/>
              <a:ea typeface="Roboto"/>
              <a:cs typeface="Roboto"/>
              <a:sym typeface="Roboto"/>
            </a:endParaRPr>
          </a:p>
          <a:p>
            <a:pPr lvl="0" rtl="0">
              <a:spcBef>
                <a:spcPts val="0"/>
              </a:spcBef>
              <a:buNone/>
            </a:pPr>
            <a:r>
              <a:rPr lang="en" sz="1400" u="sng"/>
              <a:t>Outcomes:</a:t>
            </a:r>
          </a:p>
          <a:p>
            <a:pPr indent="-317500" lvl="0" marL="457200" rtl="0">
              <a:spcBef>
                <a:spcPts val="0"/>
              </a:spcBef>
              <a:spcAft>
                <a:spcPts val="0"/>
              </a:spcAft>
              <a:buSzPct val="100000"/>
              <a:buAutoNum type="arabicPeriod"/>
            </a:pPr>
            <a:r>
              <a:rPr lang="en" sz="1400"/>
              <a:t>Explain how Tara’s professional background influenced today’s topic </a:t>
            </a:r>
          </a:p>
          <a:p>
            <a:pPr indent="-317500" lvl="0" marL="457200" rtl="0">
              <a:spcBef>
                <a:spcPts val="0"/>
              </a:spcBef>
              <a:spcAft>
                <a:spcPts val="0"/>
              </a:spcAft>
              <a:buSzPct val="100000"/>
              <a:buAutoNum type="arabicPeriod"/>
            </a:pPr>
            <a:r>
              <a:rPr lang="en" sz="1400"/>
              <a:t>Describe the structure and best practices of a anticipatory-set and closure</a:t>
            </a:r>
          </a:p>
          <a:p>
            <a:pPr indent="-317500" lvl="0" marL="457200" rtl="0">
              <a:spcBef>
                <a:spcPts val="0"/>
              </a:spcBef>
              <a:buSzPct val="100000"/>
              <a:buAutoNum type="arabicPeriod"/>
            </a:pPr>
            <a:r>
              <a:rPr lang="en" sz="1400"/>
              <a:t>Explain how using anticipatory-sets and closures furthers students’ critical thinking skills</a:t>
            </a:r>
          </a:p>
          <a:p>
            <a:pPr lvl="0" rtl="0" algn="r">
              <a:lnSpc>
                <a:spcPct val="100000"/>
              </a:lnSpc>
              <a:spcBef>
                <a:spcPts val="0"/>
              </a:spcBef>
              <a:spcAft>
                <a:spcPts val="0"/>
              </a:spcAft>
              <a:buNone/>
            </a:pPr>
            <a:r>
              <a:rPr lang="en" sz="1200">
                <a:solidFill>
                  <a:srgbClr val="FFFFFF"/>
                </a:solidFill>
                <a:latin typeface="Roboto"/>
                <a:ea typeface="Roboto"/>
                <a:cs typeface="Roboto"/>
                <a:sym typeface="Roboto"/>
              </a:rPr>
              <a:t>Access the Slides at: </a:t>
            </a:r>
            <a:r>
              <a:rPr lang="en" sz="1200">
                <a:solidFill>
                  <a:srgbClr val="FFF2CC"/>
                </a:solidFill>
                <a:latin typeface="Roboto"/>
                <a:ea typeface="Roboto"/>
                <a:cs typeface="Roboto"/>
                <a:sym typeface="Roboto"/>
              </a:rPr>
              <a:t>goo.gl/5L3sJV</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title="Intros: Name, Role, Response"/>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3600">
                <a:solidFill>
                  <a:srgbClr val="434343"/>
                </a:solidFill>
              </a:rPr>
              <a:t>Intros: Name, Role, Response</a:t>
            </a:r>
          </a:p>
        </p:txBody>
      </p:sp>
      <p:sp>
        <p:nvSpPr>
          <p:cNvPr descr="Guess the three most ubiquitous instructional, academic technologies across CU’s campus. Explain why you wrote down each guess.   List at least three “best pedagogical practices” for one of the technologies you listed above.  Write a definition for what you think an “anticipatory-set” or a “warm-up” refers to in an academic setting.  Predict how using daily warm-ups (anticipatory-sets) and closures (cool-downs) furthers academic learning, especially critical thinking skills for students. Explain another method for holding students’ accountable for assessing their own critical thinking skills. Compare the two with details. " id="109" name="Shape 109" title="Reviews the anti-set questions"/>
          <p:cNvSpPr txBox="1"/>
          <p:nvPr>
            <p:ph idx="1" type="body"/>
          </p:nvPr>
        </p:nvSpPr>
        <p:spPr>
          <a:xfrm>
            <a:off x="311700" y="1152475"/>
            <a:ext cx="4259100" cy="3416400"/>
          </a:xfrm>
          <a:prstGeom prst="rect">
            <a:avLst/>
          </a:prstGeom>
        </p:spPr>
        <p:txBody>
          <a:bodyPr anchorCtr="0" anchor="t" bIns="91425" lIns="91425" rIns="91425" wrap="square" tIns="91425">
            <a:noAutofit/>
          </a:bodyPr>
          <a:lstStyle/>
          <a:p>
            <a:pPr indent="-304800" lvl="0" marL="457200" rtl="0">
              <a:lnSpc>
                <a:spcPct val="100000"/>
              </a:lnSpc>
              <a:spcBef>
                <a:spcPts val="0"/>
              </a:spcBef>
              <a:spcAft>
                <a:spcPts val="0"/>
              </a:spcAft>
              <a:buClr>
                <a:srgbClr val="434343"/>
              </a:buClr>
              <a:buSzPct val="100000"/>
              <a:buFont typeface="Arial"/>
              <a:buAutoNum type="arabicPeriod"/>
            </a:pPr>
            <a:r>
              <a:rPr lang="en" sz="1200">
                <a:solidFill>
                  <a:srgbClr val="434343"/>
                </a:solidFill>
                <a:latin typeface="Raleway"/>
                <a:ea typeface="Raleway"/>
                <a:cs typeface="Raleway"/>
                <a:sym typeface="Raleway"/>
              </a:rPr>
              <a:t>Guess the three most ubiquitous instructional, academic technologies across CU’s campus. Explain why you wrote down each guess. </a:t>
            </a:r>
          </a:p>
          <a:p>
            <a:pPr lvl="0" rtl="0">
              <a:lnSpc>
                <a:spcPct val="100000"/>
              </a:lnSpc>
              <a:spcBef>
                <a:spcPts val="0"/>
              </a:spcBef>
              <a:spcAft>
                <a:spcPts val="0"/>
              </a:spcAft>
              <a:buNone/>
            </a:pPr>
            <a:r>
              <a:t/>
            </a:r>
            <a:endParaRPr sz="1200">
              <a:solidFill>
                <a:srgbClr val="434343"/>
              </a:solidFill>
              <a:latin typeface="Raleway"/>
              <a:ea typeface="Raleway"/>
              <a:cs typeface="Raleway"/>
              <a:sym typeface="Raleway"/>
            </a:endParaRPr>
          </a:p>
          <a:p>
            <a:pPr indent="-304800" lvl="0" marL="457200" rtl="0">
              <a:lnSpc>
                <a:spcPct val="100000"/>
              </a:lnSpc>
              <a:spcBef>
                <a:spcPts val="0"/>
              </a:spcBef>
              <a:spcAft>
                <a:spcPts val="0"/>
              </a:spcAft>
              <a:buClr>
                <a:srgbClr val="434343"/>
              </a:buClr>
              <a:buSzPct val="100000"/>
              <a:buFont typeface="Arial"/>
              <a:buAutoNum type="arabicPeriod"/>
            </a:pPr>
            <a:r>
              <a:rPr lang="en" sz="1200">
                <a:solidFill>
                  <a:srgbClr val="434343"/>
                </a:solidFill>
                <a:latin typeface="Raleway"/>
                <a:ea typeface="Raleway"/>
                <a:cs typeface="Raleway"/>
                <a:sym typeface="Raleway"/>
              </a:rPr>
              <a:t>List at least three “best pedagogical practices” for one of the technologies you listed above.</a:t>
            </a:r>
          </a:p>
          <a:p>
            <a:pPr lvl="0" rtl="0">
              <a:lnSpc>
                <a:spcPct val="100000"/>
              </a:lnSpc>
              <a:spcBef>
                <a:spcPts val="0"/>
              </a:spcBef>
              <a:spcAft>
                <a:spcPts val="0"/>
              </a:spcAft>
              <a:buNone/>
            </a:pPr>
            <a:r>
              <a:t/>
            </a:r>
            <a:endParaRPr sz="1200">
              <a:solidFill>
                <a:srgbClr val="434343"/>
              </a:solidFill>
              <a:latin typeface="Raleway"/>
              <a:ea typeface="Raleway"/>
              <a:cs typeface="Raleway"/>
              <a:sym typeface="Raleway"/>
            </a:endParaRPr>
          </a:p>
          <a:p>
            <a:pPr indent="-304800" lvl="0" marL="457200" rtl="0">
              <a:lnSpc>
                <a:spcPct val="100000"/>
              </a:lnSpc>
              <a:spcBef>
                <a:spcPts val="0"/>
              </a:spcBef>
              <a:spcAft>
                <a:spcPts val="0"/>
              </a:spcAft>
              <a:buClr>
                <a:srgbClr val="434343"/>
              </a:buClr>
              <a:buSzPct val="100000"/>
              <a:buFont typeface="Arial"/>
              <a:buAutoNum type="arabicPeriod"/>
            </a:pPr>
            <a:r>
              <a:rPr lang="en" sz="1200">
                <a:solidFill>
                  <a:srgbClr val="434343"/>
                </a:solidFill>
                <a:latin typeface="Raleway"/>
                <a:ea typeface="Raleway"/>
                <a:cs typeface="Raleway"/>
                <a:sym typeface="Raleway"/>
              </a:rPr>
              <a:t>Write a definition for what you think an “anticipatory-set” or a “warm-up” refers to in an academic setting.</a:t>
            </a:r>
          </a:p>
          <a:p>
            <a:pPr lvl="0" rtl="0">
              <a:lnSpc>
                <a:spcPct val="100000"/>
              </a:lnSpc>
              <a:spcBef>
                <a:spcPts val="0"/>
              </a:spcBef>
              <a:spcAft>
                <a:spcPts val="0"/>
              </a:spcAft>
              <a:buNone/>
            </a:pPr>
            <a:r>
              <a:t/>
            </a:r>
            <a:endParaRPr sz="1200">
              <a:solidFill>
                <a:srgbClr val="434343"/>
              </a:solidFill>
              <a:latin typeface="Raleway"/>
              <a:ea typeface="Raleway"/>
              <a:cs typeface="Raleway"/>
              <a:sym typeface="Raleway"/>
            </a:endParaRPr>
          </a:p>
          <a:p>
            <a:pPr indent="-304800" lvl="0" marL="457200" rtl="0">
              <a:lnSpc>
                <a:spcPct val="100000"/>
              </a:lnSpc>
              <a:spcBef>
                <a:spcPts val="0"/>
              </a:spcBef>
              <a:spcAft>
                <a:spcPts val="0"/>
              </a:spcAft>
              <a:buClr>
                <a:srgbClr val="434343"/>
              </a:buClr>
              <a:buSzPct val="100000"/>
              <a:buFont typeface="Raleway"/>
              <a:buAutoNum type="arabicPeriod"/>
            </a:pPr>
            <a:r>
              <a:rPr lang="en" sz="1200">
                <a:solidFill>
                  <a:srgbClr val="434343"/>
                </a:solidFill>
                <a:latin typeface="Raleway"/>
                <a:ea typeface="Raleway"/>
                <a:cs typeface="Raleway"/>
                <a:sym typeface="Raleway"/>
              </a:rPr>
              <a:t>Predict how using daily warm-ups (anticipatory-sets) and closures (cool-downs) furthers academic learning, especially critical thinking skills for students. Explain another method for holding students’ accountable for assessing their own critical thinking skills. Compare the two with details.</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descr="Title" id="114" name="Shape 114" title="Experience"/>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Experience</a:t>
            </a:r>
          </a:p>
        </p:txBody>
      </p:sp>
      <p:sp>
        <p:nvSpPr>
          <p:cNvPr descr="Spanish 1010 &amp; 1020 - TA (Spanish &amp; Portuguese Department) Spanish 2 &amp; Honors - Instructor Peak to Peak Middle &amp; High School “Substitute” Teaching and Learning Consultant for Jacie Moriyama Arts and Sciences Support of Education Through Technology, CU-Boulder " id="115" name="Shape 115" title="List of Previous Experience"/>
          <p:cNvSpPr txBox="1"/>
          <p:nvPr>
            <p:ph idx="1" type="body"/>
          </p:nvPr>
        </p:nvSpPr>
        <p:spPr>
          <a:xfrm>
            <a:off x="235500" y="1152475"/>
            <a:ext cx="3211500" cy="34164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666666"/>
              </a:buClr>
              <a:buSzPct val="100000"/>
              <a:buChar char="●"/>
            </a:pPr>
            <a:r>
              <a:rPr lang="en">
                <a:solidFill>
                  <a:srgbClr val="666666"/>
                </a:solidFill>
              </a:rPr>
              <a:t>Spanish 1010 &amp; 1020 - TA (Spanish &amp; Portuguese Department)</a:t>
            </a:r>
          </a:p>
          <a:p>
            <a:pPr indent="-317500" lvl="0" marL="457200" rtl="0">
              <a:lnSpc>
                <a:spcPct val="100000"/>
              </a:lnSpc>
              <a:spcBef>
                <a:spcPts val="0"/>
              </a:spcBef>
              <a:spcAft>
                <a:spcPts val="0"/>
              </a:spcAft>
              <a:buClr>
                <a:srgbClr val="666666"/>
              </a:buClr>
              <a:buSzPct val="100000"/>
              <a:buChar char="●"/>
            </a:pPr>
            <a:r>
              <a:rPr lang="en">
                <a:solidFill>
                  <a:srgbClr val="666666"/>
                </a:solidFill>
              </a:rPr>
              <a:t>Spanish 2 &amp; Honors - Instructor</a:t>
            </a:r>
          </a:p>
          <a:p>
            <a:pPr indent="-317500" lvl="1" marL="914400" rtl="0">
              <a:lnSpc>
                <a:spcPct val="100000"/>
              </a:lnSpc>
              <a:spcBef>
                <a:spcPts val="0"/>
              </a:spcBef>
              <a:spcAft>
                <a:spcPts val="0"/>
              </a:spcAft>
              <a:buClr>
                <a:srgbClr val="666666"/>
              </a:buClr>
              <a:buSzPct val="100000"/>
              <a:buChar char="○"/>
            </a:pPr>
            <a:r>
              <a:rPr lang="en" sz="1400">
                <a:solidFill>
                  <a:srgbClr val="666666"/>
                </a:solidFill>
              </a:rPr>
              <a:t>Peak to Peak Middle &amp; High School</a:t>
            </a:r>
          </a:p>
          <a:p>
            <a:pPr indent="-317500" lvl="0" marL="457200" rtl="0">
              <a:lnSpc>
                <a:spcPct val="100000"/>
              </a:lnSpc>
              <a:spcBef>
                <a:spcPts val="0"/>
              </a:spcBef>
              <a:spcAft>
                <a:spcPts val="0"/>
              </a:spcAft>
              <a:buClr>
                <a:srgbClr val="666666"/>
              </a:buClr>
              <a:buSzPct val="100000"/>
              <a:buChar char="●"/>
            </a:pPr>
            <a:r>
              <a:rPr lang="en">
                <a:solidFill>
                  <a:srgbClr val="666666"/>
                </a:solidFill>
              </a:rPr>
              <a:t>“Substitute” Teaching and Learning Consultant for Jacie Moriyama</a:t>
            </a:r>
          </a:p>
          <a:p>
            <a:pPr indent="-317500" lvl="1" marL="914400" rtl="0">
              <a:lnSpc>
                <a:spcPct val="100000"/>
              </a:lnSpc>
              <a:spcBef>
                <a:spcPts val="0"/>
              </a:spcBef>
              <a:spcAft>
                <a:spcPts val="0"/>
              </a:spcAft>
              <a:buClr>
                <a:srgbClr val="666666"/>
              </a:buClr>
              <a:buSzPct val="100000"/>
              <a:buChar char="○"/>
            </a:pPr>
            <a:r>
              <a:rPr lang="en" sz="1400">
                <a:solidFill>
                  <a:srgbClr val="666666"/>
                </a:solidFill>
              </a:rPr>
              <a:t>Arts and Sciences Support of Education Through Technology, CU-Boulder</a:t>
            </a:r>
          </a:p>
        </p:txBody>
      </p:sp>
      <p:pic>
        <p:nvPicPr>
          <p:cNvPr id="116" name="Shape 116" title="school of mines logo"/>
          <p:cNvPicPr preferRelativeResize="0"/>
          <p:nvPr/>
        </p:nvPicPr>
        <p:blipFill>
          <a:blip r:embed="rId3">
            <a:alphaModFix/>
          </a:blip>
          <a:stretch>
            <a:fillRect/>
          </a:stretch>
        </p:blipFill>
        <p:spPr>
          <a:xfrm>
            <a:off x="7458375" y="1076263"/>
            <a:ext cx="940950" cy="940950"/>
          </a:xfrm>
          <a:prstGeom prst="rect">
            <a:avLst/>
          </a:prstGeom>
          <a:noFill/>
          <a:ln>
            <a:noFill/>
          </a:ln>
        </p:spPr>
      </p:pic>
      <p:pic>
        <p:nvPicPr>
          <p:cNvPr id="117" name="Shape 117" title="pumas logo peak to peak"/>
          <p:cNvPicPr preferRelativeResize="0"/>
          <p:nvPr/>
        </p:nvPicPr>
        <p:blipFill>
          <a:blip r:embed="rId4">
            <a:alphaModFix/>
          </a:blip>
          <a:stretch>
            <a:fillRect/>
          </a:stretch>
        </p:blipFill>
        <p:spPr>
          <a:xfrm>
            <a:off x="3370799" y="1942629"/>
            <a:ext cx="940950" cy="680746"/>
          </a:xfrm>
          <a:prstGeom prst="rect">
            <a:avLst/>
          </a:prstGeom>
          <a:noFill/>
          <a:ln>
            <a:noFill/>
          </a:ln>
        </p:spPr>
      </p:pic>
      <p:pic>
        <p:nvPicPr>
          <p:cNvPr id="118" name="Shape 118" title="buffs logo"/>
          <p:cNvPicPr preferRelativeResize="0"/>
          <p:nvPr/>
        </p:nvPicPr>
        <p:blipFill>
          <a:blip r:embed="rId5">
            <a:alphaModFix/>
          </a:blip>
          <a:stretch>
            <a:fillRect/>
          </a:stretch>
        </p:blipFill>
        <p:spPr>
          <a:xfrm>
            <a:off x="3422000" y="2981338"/>
            <a:ext cx="889750" cy="655414"/>
          </a:xfrm>
          <a:prstGeom prst="rect">
            <a:avLst/>
          </a:prstGeom>
          <a:noFill/>
          <a:ln>
            <a:noFill/>
          </a:ln>
        </p:spPr>
      </p:pic>
      <p:pic>
        <p:nvPicPr>
          <p:cNvPr id="119" name="Shape 119" title="cu buff logo"/>
          <p:cNvPicPr preferRelativeResize="0"/>
          <p:nvPr/>
        </p:nvPicPr>
        <p:blipFill>
          <a:blip r:embed="rId5">
            <a:alphaModFix/>
          </a:blip>
          <a:stretch>
            <a:fillRect/>
          </a:stretch>
        </p:blipFill>
        <p:spPr>
          <a:xfrm>
            <a:off x="3370812" y="1152463"/>
            <a:ext cx="889750" cy="655414"/>
          </a:xfrm>
          <a:prstGeom prst="rect">
            <a:avLst/>
          </a:prstGeom>
          <a:noFill/>
          <a:ln>
            <a:noFill/>
          </a:ln>
        </p:spPr>
      </p:pic>
      <p:pic>
        <p:nvPicPr>
          <p:cNvPr id="120" name="Shape 120" title="learning experience design meetup co logo"/>
          <p:cNvPicPr preferRelativeResize="0"/>
          <p:nvPr/>
        </p:nvPicPr>
        <p:blipFill>
          <a:blip r:embed="rId6">
            <a:alphaModFix/>
          </a:blip>
          <a:stretch>
            <a:fillRect/>
          </a:stretch>
        </p:blipFill>
        <p:spPr>
          <a:xfrm>
            <a:off x="6495074" y="4003250"/>
            <a:ext cx="2514400" cy="385200"/>
          </a:xfrm>
          <a:prstGeom prst="rect">
            <a:avLst/>
          </a:prstGeom>
          <a:noFill/>
          <a:ln>
            <a:noFill/>
          </a:ln>
        </p:spPr>
      </p:pic>
      <p:sp>
        <p:nvSpPr>
          <p:cNvPr descr="Online Learning Experience Designer, Canvas Administrator, Colorado School of Mines Founder Bolder Learning Design LLC Learning Experience Design Meetup CO " id="121" name="Shape 121" title="List of Current Experience"/>
          <p:cNvSpPr txBox="1"/>
          <p:nvPr>
            <p:ph idx="2" type="body"/>
          </p:nvPr>
        </p:nvSpPr>
        <p:spPr>
          <a:xfrm>
            <a:off x="4603800" y="1152475"/>
            <a:ext cx="2725200" cy="3416400"/>
          </a:xfrm>
          <a:prstGeom prst="rect">
            <a:avLst/>
          </a:prstGeom>
        </p:spPr>
        <p:txBody>
          <a:bodyPr anchorCtr="0" anchor="t" bIns="91425" lIns="91425" rIns="91425" wrap="square" tIns="91425">
            <a:noAutofit/>
          </a:bodyPr>
          <a:lstStyle/>
          <a:p>
            <a:pPr indent="-317500" lvl="0" marL="457200" rtl="0">
              <a:lnSpc>
                <a:spcPct val="100000"/>
              </a:lnSpc>
              <a:spcBef>
                <a:spcPts val="0"/>
              </a:spcBef>
              <a:spcAft>
                <a:spcPts val="0"/>
              </a:spcAft>
              <a:buClr>
                <a:srgbClr val="666666"/>
              </a:buClr>
              <a:buSzPct val="100000"/>
              <a:buChar char="●"/>
            </a:pPr>
            <a:r>
              <a:rPr lang="en">
                <a:solidFill>
                  <a:srgbClr val="666666"/>
                </a:solidFill>
              </a:rPr>
              <a:t>Online Learning Experience Designer, Canvas Administrator, Colorado School of Mines</a:t>
            </a:r>
          </a:p>
          <a:p>
            <a:pPr indent="-317500" lvl="0" marL="457200" rtl="0">
              <a:lnSpc>
                <a:spcPct val="100000"/>
              </a:lnSpc>
              <a:spcBef>
                <a:spcPts val="0"/>
              </a:spcBef>
              <a:spcAft>
                <a:spcPts val="0"/>
              </a:spcAft>
              <a:buClr>
                <a:srgbClr val="666666"/>
              </a:buClr>
              <a:buSzPct val="100000"/>
              <a:buChar char="●"/>
            </a:pPr>
            <a:r>
              <a:rPr lang="en">
                <a:solidFill>
                  <a:srgbClr val="666666"/>
                </a:solidFill>
              </a:rPr>
              <a:t>Founder</a:t>
            </a:r>
          </a:p>
          <a:p>
            <a:pPr indent="-317500" lvl="1" marL="914400" rtl="0">
              <a:lnSpc>
                <a:spcPct val="100000"/>
              </a:lnSpc>
              <a:spcBef>
                <a:spcPts val="0"/>
              </a:spcBef>
              <a:spcAft>
                <a:spcPts val="0"/>
              </a:spcAft>
              <a:buClr>
                <a:srgbClr val="666666"/>
              </a:buClr>
              <a:buSzPct val="100000"/>
              <a:buChar char="○"/>
            </a:pPr>
            <a:r>
              <a:rPr lang="en" sz="1400">
                <a:solidFill>
                  <a:srgbClr val="666666"/>
                </a:solidFill>
              </a:rPr>
              <a:t>Bolder Learning Design LLC</a:t>
            </a:r>
          </a:p>
          <a:p>
            <a:pPr indent="-317500" lvl="1" marL="914400" rtl="0">
              <a:lnSpc>
                <a:spcPct val="100000"/>
              </a:lnSpc>
              <a:spcBef>
                <a:spcPts val="0"/>
              </a:spcBef>
              <a:spcAft>
                <a:spcPts val="0"/>
              </a:spcAft>
              <a:buClr>
                <a:srgbClr val="666666"/>
              </a:buClr>
              <a:buSzPct val="100000"/>
              <a:buChar char="○"/>
            </a:pPr>
            <a:r>
              <a:rPr lang="en" sz="1400">
                <a:solidFill>
                  <a:srgbClr val="666666"/>
                </a:solidFill>
              </a:rPr>
              <a:t>Learning Experience Design Meetup CO</a:t>
            </a:r>
          </a:p>
        </p:txBody>
      </p:sp>
      <p:pic>
        <p:nvPicPr>
          <p:cNvPr id="122" name="Shape 122" title="boulder learning design logo"/>
          <p:cNvPicPr preferRelativeResize="0"/>
          <p:nvPr/>
        </p:nvPicPr>
        <p:blipFill>
          <a:blip r:embed="rId7">
            <a:alphaModFix/>
          </a:blip>
          <a:stretch>
            <a:fillRect/>
          </a:stretch>
        </p:blipFill>
        <p:spPr>
          <a:xfrm>
            <a:off x="6611699" y="2095025"/>
            <a:ext cx="3000225" cy="20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title="60 Second Question What are the benefits of adding daily Warm-Ups to slides?"/>
          <p:cNvSpPr txBox="1"/>
          <p:nvPr>
            <p:ph type="title"/>
          </p:nvPr>
        </p:nvSpPr>
        <p:spPr>
          <a:xfrm>
            <a:off x="311700" y="216425"/>
            <a:ext cx="8520600" cy="572700"/>
          </a:xfrm>
          <a:prstGeom prst="rect">
            <a:avLst/>
          </a:prstGeom>
        </p:spPr>
        <p:txBody>
          <a:bodyPr anchorCtr="0" anchor="t" bIns="91425" lIns="91425" rIns="91425" wrap="square" tIns="91425">
            <a:noAutofit/>
          </a:bodyPr>
          <a:lstStyle/>
          <a:p>
            <a:pPr lvl="0">
              <a:spcBef>
                <a:spcPts val="0"/>
              </a:spcBef>
              <a:buNone/>
            </a:pPr>
            <a:r>
              <a:rPr lang="en">
                <a:solidFill>
                  <a:srgbClr val="27D2DB"/>
                </a:solidFill>
              </a:rPr>
              <a:t>60 Second Question</a:t>
            </a:r>
          </a:p>
          <a:p>
            <a:pPr lvl="0">
              <a:spcBef>
                <a:spcPts val="0"/>
              </a:spcBef>
              <a:buNone/>
            </a:pPr>
            <a:r>
              <a:rPr lang="en" sz="2400"/>
              <a:t>What are the benefits of adding daily Warm-Ups to slides?</a:t>
            </a:r>
          </a:p>
        </p:txBody>
      </p:sp>
      <p:sp>
        <p:nvSpPr>
          <p:cNvPr descr="Text box reads, &quot;Benefits to Instructor: 1. 2. 3. 4. 5.  etc.&quot;" id="128" name="Shape 128" title="Asking students to write... "/>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lvl="0">
              <a:spcBef>
                <a:spcPts val="0"/>
              </a:spcBef>
              <a:buNone/>
            </a:pPr>
            <a:r>
              <a:rPr lang="en"/>
              <a:t>Benefits to Instructor:</a:t>
            </a:r>
          </a:p>
          <a:p>
            <a:pPr lvl="0">
              <a:spcBef>
                <a:spcPts val="0"/>
              </a:spcBef>
              <a:buNone/>
            </a:pPr>
            <a:r>
              <a:rPr lang="en"/>
              <a:t>1.</a:t>
            </a:r>
          </a:p>
          <a:p>
            <a:pPr lvl="0">
              <a:spcBef>
                <a:spcPts val="0"/>
              </a:spcBef>
              <a:buNone/>
            </a:pPr>
            <a:r>
              <a:rPr lang="en"/>
              <a:t>2.</a:t>
            </a:r>
          </a:p>
          <a:p>
            <a:pPr lvl="0">
              <a:spcBef>
                <a:spcPts val="0"/>
              </a:spcBef>
              <a:buNone/>
            </a:pPr>
            <a:r>
              <a:rPr lang="en"/>
              <a:t>3.</a:t>
            </a:r>
          </a:p>
          <a:p>
            <a:pPr lvl="0">
              <a:spcBef>
                <a:spcPts val="0"/>
              </a:spcBef>
              <a:buNone/>
            </a:pPr>
            <a:r>
              <a:rPr lang="en"/>
              <a:t>4.</a:t>
            </a:r>
          </a:p>
          <a:p>
            <a:pPr lvl="0">
              <a:spcBef>
                <a:spcPts val="0"/>
              </a:spcBef>
              <a:buNone/>
            </a:pPr>
            <a:r>
              <a:rPr lang="en"/>
              <a:t>5. </a:t>
            </a:r>
          </a:p>
          <a:p>
            <a:pPr lvl="0">
              <a:spcBef>
                <a:spcPts val="0"/>
              </a:spcBef>
              <a:buNone/>
            </a:pPr>
            <a:r>
              <a:rPr lang="en"/>
              <a:t>etc.</a:t>
            </a:r>
          </a:p>
          <a:p>
            <a:pPr lvl="0">
              <a:spcBef>
                <a:spcPts val="0"/>
              </a:spcBef>
              <a:buNone/>
            </a:pPr>
            <a:r>
              <a:t/>
            </a:r>
            <a:endParaRPr/>
          </a:p>
        </p:txBody>
      </p:sp>
      <p:sp>
        <p:nvSpPr>
          <p:cNvPr descr="&quot;Text box reads, &quot;Benefits to Instructor: 1. 2. 3. 4. 5.  etc.&quot;" id="129" name="Shape 129" title="Asking students to write..."/>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lvl="0">
              <a:spcBef>
                <a:spcPts val="0"/>
              </a:spcBef>
              <a:buNone/>
            </a:pPr>
            <a:r>
              <a:rPr lang="en"/>
              <a:t>Benefits to Students:</a:t>
            </a:r>
          </a:p>
          <a:p>
            <a:pPr lvl="0">
              <a:spcBef>
                <a:spcPts val="0"/>
              </a:spcBef>
              <a:buNone/>
            </a:pPr>
            <a:r>
              <a:rPr lang="en"/>
              <a:t>1.</a:t>
            </a:r>
          </a:p>
          <a:p>
            <a:pPr lvl="0">
              <a:spcBef>
                <a:spcPts val="0"/>
              </a:spcBef>
              <a:buNone/>
            </a:pPr>
            <a:r>
              <a:rPr lang="en"/>
              <a:t>2.</a:t>
            </a:r>
          </a:p>
          <a:p>
            <a:pPr lvl="0">
              <a:spcBef>
                <a:spcPts val="0"/>
              </a:spcBef>
              <a:buNone/>
            </a:pPr>
            <a:r>
              <a:rPr lang="en"/>
              <a:t>3.</a:t>
            </a:r>
          </a:p>
          <a:p>
            <a:pPr lvl="0">
              <a:spcBef>
                <a:spcPts val="0"/>
              </a:spcBef>
              <a:buNone/>
            </a:pPr>
            <a:r>
              <a:rPr lang="en"/>
              <a:t>4.</a:t>
            </a:r>
          </a:p>
          <a:p>
            <a:pPr lvl="0">
              <a:spcBef>
                <a:spcPts val="0"/>
              </a:spcBef>
              <a:buNone/>
            </a:pPr>
            <a:r>
              <a:rPr lang="en"/>
              <a:t>5. </a:t>
            </a:r>
          </a:p>
          <a:p>
            <a:pPr lvl="0">
              <a:spcBef>
                <a:spcPts val="0"/>
              </a:spcBef>
              <a:buNone/>
            </a:pPr>
            <a:r>
              <a:rPr lang="en"/>
              <a:t>etc.</a:t>
            </a:r>
          </a:p>
        </p:txBody>
      </p:sp>
      <p:pic>
        <p:nvPicPr>
          <p:cNvPr id="130" name="Shape 130" title="timer image"/>
          <p:cNvPicPr preferRelativeResize="0"/>
          <p:nvPr/>
        </p:nvPicPr>
        <p:blipFill>
          <a:blip r:embed="rId3">
            <a:alphaModFix/>
          </a:blip>
          <a:stretch>
            <a:fillRect/>
          </a:stretch>
        </p:blipFill>
        <p:spPr>
          <a:xfrm>
            <a:off x="3687172" y="380349"/>
            <a:ext cx="331827" cy="4087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title="Benefit to Instructor"/>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 sz="1800">
                <a:solidFill>
                  <a:schemeClr val="accent3"/>
                </a:solidFill>
              </a:rPr>
              <a:t>Benefits to Instructor:</a:t>
            </a:r>
          </a:p>
        </p:txBody>
      </p:sp>
      <p:sp>
        <p:nvSpPr>
          <p:cNvPr descr="Gives me 5+ minutes to get organized and figure out what I’m doing in class Helps me assess where students are struggling with material Helps me focus on the important skills I want students taking away Establishes classroom routine/discipline that can be guaranteed throughout the semester Students arrive to class early or on-time I can get formative feedback every day, if I want.  I can train my students to assess their own critical thinking skills with out me measuring over their shoulder every step of the way. I  can include cartoons/humor in the very 1st moment of every class When used daily, I can guarantee to give students daily opportunity to read, write, &amp; discuss along Bloom’s taxonomy in my class. " id="136" name="Shape 136" title="List of benefits to instructor #1"/>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298450" lvl="0" marL="457200" rtl="0">
              <a:spcBef>
                <a:spcPts val="0"/>
              </a:spcBef>
              <a:spcAft>
                <a:spcPts val="0"/>
              </a:spcAft>
              <a:buClr>
                <a:srgbClr val="434343"/>
              </a:buClr>
              <a:buSzPct val="100000"/>
            </a:pPr>
            <a:r>
              <a:rPr lang="en" sz="1100">
                <a:solidFill>
                  <a:srgbClr val="434343"/>
                </a:solidFill>
              </a:rPr>
              <a:t>Gives me 5+ minutes to get organized and figure out what I’m doing in class</a:t>
            </a:r>
          </a:p>
          <a:p>
            <a:pPr indent="-298450" lvl="0" marL="457200" rtl="0">
              <a:spcBef>
                <a:spcPts val="0"/>
              </a:spcBef>
              <a:spcAft>
                <a:spcPts val="0"/>
              </a:spcAft>
              <a:buClr>
                <a:srgbClr val="434343"/>
              </a:buClr>
              <a:buSzPct val="100000"/>
            </a:pPr>
            <a:r>
              <a:rPr lang="en" sz="1100">
                <a:solidFill>
                  <a:srgbClr val="434343"/>
                </a:solidFill>
              </a:rPr>
              <a:t>Helps me assess where students are struggling with material</a:t>
            </a:r>
          </a:p>
          <a:p>
            <a:pPr indent="-298450" lvl="0" marL="457200" rtl="0">
              <a:spcBef>
                <a:spcPts val="0"/>
              </a:spcBef>
              <a:spcAft>
                <a:spcPts val="0"/>
              </a:spcAft>
              <a:buClr>
                <a:srgbClr val="434343"/>
              </a:buClr>
              <a:buSzPct val="100000"/>
            </a:pPr>
            <a:r>
              <a:rPr lang="en" sz="1100">
                <a:solidFill>
                  <a:srgbClr val="434343"/>
                </a:solidFill>
              </a:rPr>
              <a:t>Helps me focus on the important skills I want students taking away</a:t>
            </a:r>
          </a:p>
          <a:p>
            <a:pPr indent="-298450" lvl="0" marL="457200" rtl="0">
              <a:spcBef>
                <a:spcPts val="0"/>
              </a:spcBef>
              <a:spcAft>
                <a:spcPts val="0"/>
              </a:spcAft>
              <a:buClr>
                <a:srgbClr val="434343"/>
              </a:buClr>
              <a:buSzPct val="100000"/>
            </a:pPr>
            <a:r>
              <a:rPr lang="en" sz="1100">
                <a:solidFill>
                  <a:srgbClr val="434343"/>
                </a:solidFill>
              </a:rPr>
              <a:t>Establishes classroom routine/discipline that can be guaranteed throughout the semester</a:t>
            </a:r>
          </a:p>
          <a:p>
            <a:pPr indent="-298450" lvl="0" marL="457200" rtl="0">
              <a:lnSpc>
                <a:spcPct val="100000"/>
              </a:lnSpc>
              <a:spcBef>
                <a:spcPts val="0"/>
              </a:spcBef>
              <a:spcAft>
                <a:spcPts val="0"/>
              </a:spcAft>
              <a:buClr>
                <a:srgbClr val="434343"/>
              </a:buClr>
              <a:buSzPct val="100000"/>
            </a:pPr>
            <a:r>
              <a:rPr lang="en" sz="1100">
                <a:solidFill>
                  <a:srgbClr val="434343"/>
                </a:solidFill>
              </a:rPr>
              <a:t>Students arrive to class early or on-time</a:t>
            </a:r>
          </a:p>
          <a:p>
            <a:pPr indent="-298450" lvl="0" marL="457200" rtl="0">
              <a:lnSpc>
                <a:spcPct val="100000"/>
              </a:lnSpc>
              <a:spcBef>
                <a:spcPts val="0"/>
              </a:spcBef>
              <a:spcAft>
                <a:spcPts val="0"/>
              </a:spcAft>
              <a:buClr>
                <a:srgbClr val="434343"/>
              </a:buClr>
              <a:buSzPct val="100000"/>
            </a:pPr>
            <a:r>
              <a:rPr lang="en" sz="1100">
                <a:solidFill>
                  <a:srgbClr val="434343"/>
                </a:solidFill>
              </a:rPr>
              <a:t>I can get formative feedback every day, if I want.  I can train my students to assess their own critical thinking skills with out me measuring over their shoulder every step of the way. I  can include cartoons/humor in the very 1st moment of every class</a:t>
            </a:r>
          </a:p>
          <a:p>
            <a:pPr indent="-298450" lvl="0" marL="457200" rtl="0">
              <a:lnSpc>
                <a:spcPct val="100000"/>
              </a:lnSpc>
              <a:spcBef>
                <a:spcPts val="0"/>
              </a:spcBef>
              <a:buClr>
                <a:srgbClr val="434343"/>
              </a:buClr>
              <a:buSzPct val="100000"/>
            </a:pPr>
            <a:r>
              <a:rPr lang="en" sz="1100">
                <a:solidFill>
                  <a:srgbClr val="434343"/>
                </a:solidFill>
              </a:rPr>
              <a:t>When used daily, I can guarantee to give students daily opportunity to read, write, &amp; discuss along Bloom’s taxonomy in my class.</a:t>
            </a:r>
          </a:p>
          <a:p>
            <a:pPr lvl="0">
              <a:spcBef>
                <a:spcPts val="0"/>
              </a:spcBef>
              <a:buNone/>
            </a:pPr>
            <a:r>
              <a:t/>
            </a:r>
            <a:endParaRPr>
              <a:solidFill>
                <a:srgbClr val="434343"/>
              </a:solidFill>
            </a:endParaRPr>
          </a:p>
        </p:txBody>
      </p:sp>
      <p:sp>
        <p:nvSpPr>
          <p:cNvPr descr="I can differentiate for students in a large lecture setting There is a guaranteed at least 5 minutes of personalized, individual student thinking time. I can bring mindfulness into my classroom practice. I can set-up at least one effective pair-share everyday. I have an established way students can monitor their progress and growth in my course. After explaining the first anti-set, I never have to prompt students on what they should be doing for the first five minutes. They learn the anti-set goes away after 5 minutes, I sometimes collect them, and they will always be required to use their knowledge from them. Sometimes the questions even show up on quizzes and tests.  I feel empowered by seeing my students learn how to reflect on their learning in my course. " id="137" name="Shape 137" title="List of benefits #2"/>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298450" lvl="0" marL="457200" rtl="0">
              <a:lnSpc>
                <a:spcPct val="100000"/>
              </a:lnSpc>
              <a:spcBef>
                <a:spcPts val="0"/>
              </a:spcBef>
              <a:spcAft>
                <a:spcPts val="0"/>
              </a:spcAft>
              <a:buClr>
                <a:srgbClr val="434343"/>
              </a:buClr>
              <a:buSzPct val="100000"/>
              <a:buFont typeface="Proxima Nova"/>
            </a:pPr>
            <a:r>
              <a:rPr lang="en" sz="1100">
                <a:solidFill>
                  <a:srgbClr val="434343"/>
                </a:solidFill>
              </a:rPr>
              <a:t>I can differentiate for students in a large lecture setting</a:t>
            </a:r>
          </a:p>
          <a:p>
            <a:pPr indent="-298450" lvl="0" marL="457200" rtl="0">
              <a:lnSpc>
                <a:spcPct val="100000"/>
              </a:lnSpc>
              <a:spcBef>
                <a:spcPts val="0"/>
              </a:spcBef>
              <a:spcAft>
                <a:spcPts val="0"/>
              </a:spcAft>
              <a:buClr>
                <a:srgbClr val="434343"/>
              </a:buClr>
              <a:buSzPct val="100000"/>
              <a:buFont typeface="Proxima Nova"/>
            </a:pPr>
            <a:r>
              <a:rPr lang="en" sz="1100">
                <a:solidFill>
                  <a:srgbClr val="434343"/>
                </a:solidFill>
              </a:rPr>
              <a:t>There is a guaranteed at least 5 minutes of personalized, individual student thinking time. I can bring mindfulness into my classroom practice.</a:t>
            </a:r>
          </a:p>
          <a:p>
            <a:pPr indent="-298450" lvl="0" marL="457200" rtl="0">
              <a:lnSpc>
                <a:spcPct val="100000"/>
              </a:lnSpc>
              <a:spcBef>
                <a:spcPts val="0"/>
              </a:spcBef>
              <a:spcAft>
                <a:spcPts val="0"/>
              </a:spcAft>
              <a:buClr>
                <a:srgbClr val="434343"/>
              </a:buClr>
              <a:buSzPct val="100000"/>
              <a:buFont typeface="Roboto"/>
            </a:pPr>
            <a:r>
              <a:rPr lang="en" sz="1100">
                <a:solidFill>
                  <a:srgbClr val="434343"/>
                </a:solidFill>
                <a:latin typeface="Roboto"/>
                <a:ea typeface="Roboto"/>
                <a:cs typeface="Roboto"/>
                <a:sym typeface="Roboto"/>
              </a:rPr>
              <a:t>I can set-up at least one effective pair-share everyday.</a:t>
            </a:r>
          </a:p>
          <a:p>
            <a:pPr indent="-298450" lvl="0" marL="457200" rtl="0">
              <a:lnSpc>
                <a:spcPct val="100000"/>
              </a:lnSpc>
              <a:spcBef>
                <a:spcPts val="0"/>
              </a:spcBef>
              <a:spcAft>
                <a:spcPts val="0"/>
              </a:spcAft>
              <a:buClr>
                <a:srgbClr val="434343"/>
              </a:buClr>
              <a:buSzPct val="100000"/>
              <a:buFont typeface="Roboto"/>
            </a:pPr>
            <a:r>
              <a:rPr lang="en" sz="1100">
                <a:solidFill>
                  <a:srgbClr val="434343"/>
                </a:solidFill>
                <a:latin typeface="Roboto"/>
                <a:ea typeface="Roboto"/>
                <a:cs typeface="Roboto"/>
                <a:sym typeface="Roboto"/>
              </a:rPr>
              <a:t>I have an established way students can monitor their progress and growth in my course.</a:t>
            </a:r>
          </a:p>
          <a:p>
            <a:pPr indent="-298450" lvl="0" marL="457200" rtl="0">
              <a:lnSpc>
                <a:spcPct val="100000"/>
              </a:lnSpc>
              <a:spcBef>
                <a:spcPts val="0"/>
              </a:spcBef>
              <a:spcAft>
                <a:spcPts val="0"/>
              </a:spcAft>
              <a:buClr>
                <a:srgbClr val="434343"/>
              </a:buClr>
              <a:buSzPct val="100000"/>
              <a:buFont typeface="Roboto"/>
            </a:pPr>
            <a:r>
              <a:rPr lang="en" sz="1100">
                <a:solidFill>
                  <a:srgbClr val="434343"/>
                </a:solidFill>
                <a:latin typeface="Roboto"/>
                <a:ea typeface="Roboto"/>
                <a:cs typeface="Roboto"/>
                <a:sym typeface="Roboto"/>
              </a:rPr>
              <a:t>After explaining the first anti-set, I never have to prompt students on what they should be doing for the first five minutes. They learn the anti-set goes away after 5 minutes, I sometimes collect them, and they will always be required to use their knowledge from them. Sometimes the questions even show up on quizzes and tests. </a:t>
            </a:r>
          </a:p>
          <a:p>
            <a:pPr indent="-298450" lvl="0" marL="457200" rtl="0">
              <a:lnSpc>
                <a:spcPct val="100000"/>
              </a:lnSpc>
              <a:spcBef>
                <a:spcPts val="0"/>
              </a:spcBef>
              <a:buClr>
                <a:srgbClr val="434343"/>
              </a:buClr>
              <a:buSzPct val="100000"/>
              <a:buFont typeface="Roboto"/>
            </a:pPr>
            <a:r>
              <a:rPr lang="en" sz="1100">
                <a:solidFill>
                  <a:srgbClr val="434343"/>
                </a:solidFill>
                <a:latin typeface="Roboto"/>
                <a:ea typeface="Roboto"/>
                <a:cs typeface="Roboto"/>
                <a:sym typeface="Roboto"/>
              </a:rPr>
              <a:t>I feel empowered by seeing my students learn how to reflect on their learning in my course.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